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8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22.xml" ContentType="application/vnd.openxmlformats-officedocument.presentationml.slide+xml"/>
  <Override PartName="/ppt/slideLayouts/slideLayout6.xml" ContentType="application/vnd.openxmlformats-officedocument.presentationml.slideLayout+xml"/>
  <Override PartName="/docProps/app.xml" ContentType="application/vnd.openxmlformats-officedocument.extended-properties+xml"/>
  <Override PartName="/ppt/slides/slide8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1.xml" ContentType="application/vnd.openxmlformats-officedocument.presentationml.slide+xml"/>
  <Override PartName="/docProps/core.xml" ContentType="application/vnd.openxmlformats-package.core-properties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viewProps.xml" ContentType="application/vnd.openxmlformats-officedocument.presentationml.viewProps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25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presentation.xml" ContentType="application/vnd.openxmlformats-officedocument.presentationml.presentation.main+xml"/>
  <Override PartName="/ppt/theme/theme1.xml" ContentType="application/vnd.openxmlformats-officedocument.them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18288000" cy="10287000"/>
  <p:notesSz cx="18288000" cy="10287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presProps" Target="presProps.xml" /><Relationship Id="rId32" Type="http://schemas.openxmlformats.org/officeDocument/2006/relationships/tableStyles" Target="tableStyles.xml" /><Relationship Id="rId33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685800" y="2130425"/>
            <a:ext cx="7772400" cy="1470025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1371600" y="3886200"/>
            <a:ext cx="6400800" cy="175259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6629400" y="274638"/>
            <a:ext cx="2057400" cy="5851525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8" name="Footer Placeholder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4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3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 hidden="0"/>
          <p:cNvSpPr>
            <a:spLocks noGrp="1"/>
          </p:cNvSpPr>
          <p:nvPr isPhoto="0" userDrawn="0">
            <p:ph type="pic" idx="1" hasCustomPrompt="0"/>
          </p:nvPr>
        </p:nvSpPr>
        <p:spPr bwMode="auto"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 lang="en-US"/>
              <a:t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home.mcom.com/home/welcome.html" TargetMode="External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home.mcom.com/home/welcome.html" TargetMode="External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FBF6F3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Box 2" hidden="0"/>
          <p:cNvSpPr txBox="1"/>
          <p:nvPr isPhoto="0" userDrawn="0"/>
        </p:nvSpPr>
        <p:spPr bwMode="auto">
          <a:xfrm rot="0">
            <a:off x="3124841" y="3548742"/>
            <a:ext cx="12038317" cy="1684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7"/>
              </a:lnSpc>
              <a:defRPr/>
            </a:pPr>
            <a:r>
              <a:rPr lang="en-US" sz="6050" spc="681">
                <a:solidFill>
                  <a:srgbClr val="000000"/>
                </a:solidFill>
                <a:latin typeface="Anonymous Pro Bold"/>
              </a:rPr>
              <a:t> ESTUDO GUIDELINES DE PÁGINAS WEB </a:t>
            </a:r>
            <a:endParaRPr/>
          </a:p>
        </p:txBody>
      </p:sp>
      <p:pic>
        <p:nvPicPr>
          <p:cNvPr id="3" name="Picture 3" hidden="0"/>
          <p:cNvPicPr>
            <a:picLocks noChangeAspect="1"/>
          </p:cNvPicPr>
          <p:nvPr isPhoto="0" userDrawn="0"/>
        </p:nvPicPr>
        <p:blipFill>
          <a:blip r:embed="rId2"/>
          <a:srcRect l="0" t="0" r="0" b="0"/>
          <a:stretch/>
        </p:blipFill>
        <p:spPr bwMode="auto">
          <a:xfrm rot="0" flipH="0" flipV="0">
            <a:off x="5676069" y="1525317"/>
            <a:ext cx="6935862" cy="1421852"/>
          </a:xfrm>
          <a:prstGeom prst="rect">
            <a:avLst/>
          </a:prstGeom>
        </p:spPr>
      </p:pic>
      <p:sp>
        <p:nvSpPr>
          <p:cNvPr id="4" name="TextBox 4" hidden="0"/>
          <p:cNvSpPr txBox="1"/>
          <p:nvPr isPhoto="0" userDrawn="0"/>
        </p:nvSpPr>
        <p:spPr bwMode="auto">
          <a:xfrm rot="0">
            <a:off x="4095742" y="5941226"/>
            <a:ext cx="10096515" cy="2210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4"/>
              </a:lnSpc>
              <a:defRPr/>
            </a:pPr>
            <a:r>
              <a:rPr lang="en-US" sz="4200">
                <a:solidFill>
                  <a:srgbClr val="000000"/>
                </a:solidFill>
                <a:latin typeface="Clear Sans Thin Bold"/>
              </a:rPr>
              <a:t>Ana Cardoso - 2021133158</a:t>
            </a:r>
            <a:endParaRPr/>
          </a:p>
          <a:p>
            <a:pPr algn="ctr">
              <a:lnSpc>
                <a:spcPts val="5884"/>
              </a:lnSpc>
              <a:defRPr/>
            </a:pPr>
            <a:r>
              <a:rPr lang="en-US" sz="4200">
                <a:solidFill>
                  <a:srgbClr val="000000"/>
                </a:solidFill>
                <a:latin typeface="Clear Sans Thin Bold"/>
              </a:rPr>
              <a:t>Paulo Sá - 2021142819</a:t>
            </a:r>
            <a:endParaRPr/>
          </a:p>
          <a:p>
            <a:pPr algn="ctr">
              <a:lnSpc>
                <a:spcPts val="5884"/>
              </a:lnSpc>
              <a:defRPr/>
            </a:pPr>
            <a:endParaRPr/>
          </a:p>
        </p:txBody>
      </p:sp>
      <p:sp>
        <p:nvSpPr>
          <p:cNvPr id="5" name="TextBox 5" hidden="0"/>
          <p:cNvSpPr txBox="1"/>
          <p:nvPr isPhoto="0" userDrawn="0"/>
        </p:nvSpPr>
        <p:spPr bwMode="auto">
          <a:xfrm rot="0">
            <a:off x="0" y="8084555"/>
            <a:ext cx="1828800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ts val="0"/>
              </a:spcBef>
              <a:defRPr/>
            </a:pPr>
            <a:r>
              <a:rPr lang="en-US" sz="3400">
                <a:solidFill>
                  <a:srgbClr val="000000"/>
                </a:solidFill>
                <a:latin typeface="Clear Sans Thin"/>
              </a:rPr>
              <a:t>Iteração Máquina Pessoa - 2022/2023</a:t>
            </a:r>
            <a:endParaRPr/>
          </a:p>
        </p:txBody>
      </p:sp>
      <p:sp>
        <p:nvSpPr>
          <p:cNvPr id="6" name="AutoShape 6" hidden="0"/>
          <p:cNvSpPr/>
          <p:nvPr isPhoto="0" userDrawn="0"/>
        </p:nvSpPr>
        <p:spPr bwMode="auto">
          <a:xfrm rot="-10800000">
            <a:off x="1047807" y="1028700"/>
            <a:ext cx="176345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 hidden="0"/>
          <p:cNvSpPr/>
          <p:nvPr isPhoto="0" userDrawn="0"/>
        </p:nvSpPr>
        <p:spPr bwMode="auto">
          <a:xfrm rot="5399864">
            <a:off x="311309" y="1746121"/>
            <a:ext cx="14729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 hidden="0"/>
          <p:cNvSpPr/>
          <p:nvPr isPhoto="0" userDrawn="0"/>
        </p:nvSpPr>
        <p:spPr bwMode="auto">
          <a:xfrm rot="-10800000">
            <a:off x="1200207" y="1181099"/>
            <a:ext cx="176345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 hidden="0"/>
          <p:cNvSpPr/>
          <p:nvPr isPhoto="0" userDrawn="0"/>
        </p:nvSpPr>
        <p:spPr bwMode="auto">
          <a:xfrm rot="5399864">
            <a:off x="463709" y="1898521"/>
            <a:ext cx="14729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 hidden="0"/>
          <p:cNvSpPr/>
          <p:nvPr isPhoto="0" userDrawn="0"/>
        </p:nvSpPr>
        <p:spPr bwMode="auto">
          <a:xfrm rot="-10800000">
            <a:off x="15514896" y="9220200"/>
            <a:ext cx="176345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 hidden="0"/>
          <p:cNvSpPr/>
          <p:nvPr isPhoto="0" userDrawn="0"/>
        </p:nvSpPr>
        <p:spPr bwMode="auto">
          <a:xfrm rot="5399864">
            <a:off x="16560959" y="8502779"/>
            <a:ext cx="14729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 hidden="0"/>
          <p:cNvSpPr/>
          <p:nvPr isPhoto="0" userDrawn="0"/>
        </p:nvSpPr>
        <p:spPr bwMode="auto">
          <a:xfrm rot="-10800000">
            <a:off x="15667297" y="9372600"/>
            <a:ext cx="176345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 hidden="0"/>
          <p:cNvSpPr/>
          <p:nvPr isPhoto="0" userDrawn="0"/>
        </p:nvSpPr>
        <p:spPr bwMode="auto">
          <a:xfrm rot="5399864">
            <a:off x="16713359" y="8655179"/>
            <a:ext cx="14729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FBF6F3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AutoShape 2" hidden="0"/>
          <p:cNvSpPr/>
          <p:nvPr isPhoto="0" userDrawn="0"/>
        </p:nvSpPr>
        <p:spPr bwMode="auto">
          <a:xfrm rot="-10800000">
            <a:off x="1047807" y="1028700"/>
            <a:ext cx="176345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 hidden="0"/>
          <p:cNvSpPr/>
          <p:nvPr isPhoto="0" userDrawn="0"/>
        </p:nvSpPr>
        <p:spPr bwMode="auto">
          <a:xfrm rot="5399864">
            <a:off x="311309" y="1746121"/>
            <a:ext cx="14729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 hidden="0"/>
          <p:cNvPicPr>
            <a:picLocks noChangeAspect="1"/>
          </p:cNvPicPr>
          <p:nvPr isPhoto="0" userDrawn="0"/>
        </p:nvPicPr>
        <p:blipFill>
          <a:blip r:embed="rId2"/>
          <a:srcRect l="0" t="0" r="0" b="0"/>
          <a:stretch/>
        </p:blipFill>
        <p:spPr bwMode="auto">
          <a:xfrm rot="0" flipH="0" flipV="0">
            <a:off x="1094673" y="3616099"/>
            <a:ext cx="16099047" cy="6097482"/>
          </a:xfrm>
          <a:prstGeom prst="rect">
            <a:avLst/>
          </a:prstGeom>
        </p:spPr>
      </p:pic>
      <p:sp>
        <p:nvSpPr>
          <p:cNvPr id="5" name="TextBox 5" hidden="0"/>
          <p:cNvSpPr txBox="1"/>
          <p:nvPr isPhoto="0" userDrawn="0"/>
        </p:nvSpPr>
        <p:spPr bwMode="auto">
          <a:xfrm rot="0">
            <a:off x="1330628" y="1202864"/>
            <a:ext cx="4286045" cy="233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13"/>
              </a:lnSpc>
              <a:spcBef>
                <a:spcPts val="0"/>
              </a:spcBef>
              <a:defRPr/>
            </a:pPr>
            <a:r>
              <a:rPr lang="en-US" sz="3850" spc="221">
                <a:solidFill>
                  <a:srgbClr val="00BF63"/>
                </a:solidFill>
                <a:latin typeface="Anonymous Pro Bold"/>
              </a:rPr>
              <a:t>DÊ A PORCENTAGEM E NÃO APENAS OS VALORES</a:t>
            </a:r>
            <a:endParaRPr/>
          </a:p>
        </p:txBody>
      </p:sp>
      <p:sp>
        <p:nvSpPr>
          <p:cNvPr id="6" name="TextBox 6" hidden="0"/>
          <p:cNvSpPr txBox="1"/>
          <p:nvPr isPhoto="0" userDrawn="0"/>
        </p:nvSpPr>
        <p:spPr bwMode="auto">
          <a:xfrm rot="0">
            <a:off x="12451210" y="7394536"/>
            <a:ext cx="9525" cy="5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40"/>
              </a:lnSpc>
              <a:spcBef>
                <a:spcPts val="0"/>
              </a:spcBef>
              <a:defRPr/>
            </a:pPr>
            <a:endParaRPr/>
          </a:p>
        </p:txBody>
      </p:sp>
      <p:sp>
        <p:nvSpPr>
          <p:cNvPr id="7" name="TextBox 7" hidden="0"/>
          <p:cNvSpPr txBox="1"/>
          <p:nvPr isPhoto="0" userDrawn="0"/>
        </p:nvSpPr>
        <p:spPr bwMode="auto">
          <a:xfrm rot="0">
            <a:off x="5883373" y="1279064"/>
            <a:ext cx="10856219" cy="1306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43"/>
              </a:lnSpc>
              <a:defRPr/>
            </a:pPr>
            <a:r>
              <a:rPr lang="en-US" sz="3450">
                <a:solidFill>
                  <a:srgbClr val="000000"/>
                </a:solidFill>
                <a:latin typeface="Clear Sans Thin"/>
              </a:rPr>
              <a:t>Em relação às ações, é uma boa prática fornecer a porcentagem de valorização ou desvalorização durante aquele período.</a:t>
            </a:r>
            <a:endParaRPr/>
          </a:p>
        </p:txBody>
      </p:sp>
      <p:sp>
        <p:nvSpPr>
          <p:cNvPr id="8" name="TextBox 8" hidden="0"/>
          <p:cNvSpPr txBox="1"/>
          <p:nvPr isPhoto="0" userDrawn="0"/>
        </p:nvSpPr>
        <p:spPr bwMode="auto">
          <a:xfrm rot="0">
            <a:off x="6063359" y="9788888"/>
            <a:ext cx="6161675" cy="40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ts val="0"/>
              </a:spcBef>
              <a:defRPr/>
            </a:pPr>
            <a:r>
              <a:rPr lang="en-US" sz="2300">
                <a:solidFill>
                  <a:srgbClr val="000000"/>
                </a:solidFill>
                <a:latin typeface="Clear Sans Thin Italics"/>
              </a:rPr>
              <a:t>Fig. 5</a:t>
            </a:r>
            <a:r>
              <a:rPr lang="pt-PT" sz="2300">
                <a:solidFill>
                  <a:srgbClr val="000000"/>
                </a:solidFill>
                <a:latin typeface="Clear Sans Thin Italics"/>
              </a:rPr>
              <a:t> - Site </a:t>
            </a:r>
            <a:r>
              <a:rPr lang="pt-PT" sz="2300" b="0" i="0" u="none" strike="noStrike" cap="none" spc="0">
                <a:solidFill>
                  <a:srgbClr val="000000"/>
                </a:solidFill>
                <a:latin typeface="Clear Sans Thin"/>
                <a:ea typeface="Clear Sans Thin"/>
                <a:cs typeface="Clear Sans Thin"/>
              </a:rPr>
              <a:t>I</a:t>
            </a:r>
            <a:r>
              <a:rPr lang="en-US" sz="2300" b="0" i="0" u="none" strike="noStrike" cap="none" spc="0">
                <a:solidFill>
                  <a:srgbClr val="000000"/>
                </a:solidFill>
                <a:latin typeface="Clear Sans Thin"/>
                <a:ea typeface="Clear Sans Thin"/>
                <a:cs typeface="Clear Sans Thin"/>
              </a:rPr>
              <a:t>nvesting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FBF6F3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AutoShape 2" hidden="0"/>
          <p:cNvSpPr/>
          <p:nvPr isPhoto="0" userDrawn="0"/>
        </p:nvSpPr>
        <p:spPr bwMode="auto">
          <a:xfrm rot="-10800000">
            <a:off x="1047807" y="1028700"/>
            <a:ext cx="176345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 hidden="0"/>
          <p:cNvSpPr/>
          <p:nvPr isPhoto="0" userDrawn="0"/>
        </p:nvSpPr>
        <p:spPr bwMode="auto">
          <a:xfrm rot="5399864">
            <a:off x="311309" y="1746121"/>
            <a:ext cx="14729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 hidden="0"/>
          <p:cNvPicPr>
            <a:picLocks noChangeAspect="1"/>
          </p:cNvPicPr>
          <p:nvPr isPhoto="0" userDrawn="0"/>
        </p:nvPicPr>
        <p:blipFill>
          <a:blip r:embed="rId2"/>
          <a:srcRect l="0" t="0" r="0" b="0"/>
          <a:stretch/>
        </p:blipFill>
        <p:spPr bwMode="auto">
          <a:xfrm rot="0" flipH="0" flipV="0">
            <a:off x="1526874" y="3646713"/>
            <a:ext cx="14991789" cy="5957475"/>
          </a:xfrm>
          <a:prstGeom prst="rect">
            <a:avLst/>
          </a:prstGeom>
        </p:spPr>
      </p:pic>
      <p:sp>
        <p:nvSpPr>
          <p:cNvPr id="5" name="TextBox 5" hidden="0"/>
          <p:cNvSpPr txBox="1"/>
          <p:nvPr isPhoto="0" userDrawn="0"/>
        </p:nvSpPr>
        <p:spPr bwMode="auto">
          <a:xfrm rot="0" flipH="0" flipV="0">
            <a:off x="1220394" y="1462839"/>
            <a:ext cx="4660784" cy="175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13"/>
              </a:lnSpc>
              <a:spcBef>
                <a:spcPts val="0"/>
              </a:spcBef>
              <a:defRPr/>
            </a:pPr>
            <a:r>
              <a:rPr lang="en-US" sz="3850" spc="221">
                <a:solidFill>
                  <a:srgbClr val="00BF63"/>
                </a:solidFill>
                <a:latin typeface="Anonymous Pro Bold"/>
              </a:rPr>
              <a:t>NÃO DÊ APENAS AS ABREVIAÇÃO DAS AÇÕES</a:t>
            </a:r>
            <a:endParaRPr/>
          </a:p>
        </p:txBody>
      </p:sp>
      <p:sp>
        <p:nvSpPr>
          <p:cNvPr id="6" name="TextBox 6" hidden="0"/>
          <p:cNvSpPr txBox="1"/>
          <p:nvPr isPhoto="0" userDrawn="0"/>
        </p:nvSpPr>
        <p:spPr bwMode="auto">
          <a:xfrm rot="0">
            <a:off x="12451210" y="7394536"/>
            <a:ext cx="9525" cy="5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40"/>
              </a:lnSpc>
              <a:spcBef>
                <a:spcPts val="0"/>
              </a:spcBef>
              <a:defRPr/>
            </a:pPr>
            <a:endParaRPr/>
          </a:p>
        </p:txBody>
      </p:sp>
      <p:sp>
        <p:nvSpPr>
          <p:cNvPr id="7" name="TextBox 7" hidden="0"/>
          <p:cNvSpPr txBox="1"/>
          <p:nvPr isPhoto="0" userDrawn="0"/>
        </p:nvSpPr>
        <p:spPr bwMode="auto">
          <a:xfrm rot="0" flipH="0" flipV="0">
            <a:off x="6507000" y="1539039"/>
            <a:ext cx="10291258" cy="874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43"/>
              </a:lnSpc>
              <a:defRPr/>
            </a:pPr>
            <a:r>
              <a:rPr lang="en-US" sz="3450">
                <a:solidFill>
                  <a:srgbClr val="000000"/>
                </a:solidFill>
                <a:latin typeface="Clear Sans Thin"/>
              </a:rPr>
              <a:t>É essencial que as pessoas saibam o que as abreviações representam.</a:t>
            </a:r>
            <a:endParaRPr/>
          </a:p>
        </p:txBody>
      </p:sp>
      <p:sp>
        <p:nvSpPr>
          <p:cNvPr id="8" name="TextBox 8" hidden="0"/>
          <p:cNvSpPr txBox="1"/>
          <p:nvPr isPhoto="0" userDrawn="0"/>
        </p:nvSpPr>
        <p:spPr bwMode="auto">
          <a:xfrm rot="0">
            <a:off x="5941931" y="9774277"/>
            <a:ext cx="6161675" cy="40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ts val="0"/>
              </a:spcBef>
              <a:defRPr/>
            </a:pPr>
            <a:r>
              <a:rPr lang="en-US" sz="2300">
                <a:solidFill>
                  <a:srgbClr val="000000"/>
                </a:solidFill>
                <a:latin typeface="Clear Sans Thin Italics"/>
              </a:rPr>
              <a:t>Fig. 6</a:t>
            </a:r>
            <a:r>
              <a:rPr lang="pt-PT" sz="2300">
                <a:solidFill>
                  <a:srgbClr val="000000"/>
                </a:solidFill>
                <a:latin typeface="Clear Sans Thin Italics"/>
              </a:rPr>
              <a:t> - Site </a:t>
            </a:r>
            <a:r>
              <a:rPr lang="pt-PT" sz="2300" b="0" i="0" u="none" strike="noStrike" cap="none" spc="0">
                <a:solidFill>
                  <a:srgbClr val="000000"/>
                </a:solidFill>
                <a:latin typeface="Clear Sans Thin"/>
                <a:ea typeface="Clear Sans Thin"/>
                <a:cs typeface="Clear Sans Thin"/>
              </a:rPr>
              <a:t>I</a:t>
            </a:r>
            <a:r>
              <a:rPr lang="en-US" sz="2300" b="0" i="0" u="none" strike="noStrike" cap="none" spc="0">
                <a:solidFill>
                  <a:srgbClr val="000000"/>
                </a:solidFill>
                <a:latin typeface="Clear Sans Thin"/>
                <a:ea typeface="Clear Sans Thin"/>
                <a:cs typeface="Clear Sans Thin"/>
              </a:rPr>
              <a:t>nfomoney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FBF6F3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AutoShape 2" hidden="0"/>
          <p:cNvSpPr/>
          <p:nvPr isPhoto="0" userDrawn="0"/>
        </p:nvSpPr>
        <p:spPr bwMode="auto">
          <a:xfrm rot="-10800000">
            <a:off x="1047807" y="1028700"/>
            <a:ext cx="176345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 hidden="0"/>
          <p:cNvSpPr/>
          <p:nvPr isPhoto="0" userDrawn="0"/>
        </p:nvSpPr>
        <p:spPr bwMode="auto">
          <a:xfrm rot="5399864">
            <a:off x="311309" y="1746121"/>
            <a:ext cx="14729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 hidden="0"/>
          <p:cNvPicPr>
            <a:picLocks noChangeAspect="1"/>
          </p:cNvPicPr>
          <p:nvPr isPhoto="0" userDrawn="0"/>
        </p:nvPicPr>
        <p:blipFill>
          <a:blip r:embed="rId2"/>
          <a:srcRect l="0" t="0" r="0" b="0"/>
          <a:stretch/>
        </p:blipFill>
        <p:spPr bwMode="auto">
          <a:xfrm rot="0" flipH="0" flipV="0">
            <a:off x="2082846" y="3705954"/>
            <a:ext cx="14122308" cy="2875091"/>
          </a:xfrm>
          <a:prstGeom prst="rect">
            <a:avLst/>
          </a:prstGeom>
        </p:spPr>
      </p:pic>
      <p:pic>
        <p:nvPicPr>
          <p:cNvPr id="5" name="Picture 5" hidden="0"/>
          <p:cNvPicPr>
            <a:picLocks noChangeAspect="1"/>
          </p:cNvPicPr>
          <p:nvPr isPhoto="0" userDrawn="0"/>
        </p:nvPicPr>
        <p:blipFill>
          <a:blip r:embed="rId3"/>
          <a:srcRect l="0" t="0" r="0" b="0"/>
          <a:stretch/>
        </p:blipFill>
        <p:spPr bwMode="auto">
          <a:xfrm rot="0" flipH="0" flipV="0">
            <a:off x="2082846" y="6962046"/>
            <a:ext cx="14122308" cy="2829852"/>
          </a:xfrm>
          <a:prstGeom prst="rect">
            <a:avLst/>
          </a:prstGeom>
        </p:spPr>
      </p:pic>
      <p:sp>
        <p:nvSpPr>
          <p:cNvPr id="6" name="TextBox 6" hidden="0"/>
          <p:cNvSpPr txBox="1"/>
          <p:nvPr isPhoto="0" userDrawn="0"/>
        </p:nvSpPr>
        <p:spPr bwMode="auto">
          <a:xfrm rot="0">
            <a:off x="1330628" y="1214802"/>
            <a:ext cx="4286045" cy="233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13"/>
              </a:lnSpc>
              <a:spcBef>
                <a:spcPts val="0"/>
              </a:spcBef>
              <a:defRPr/>
            </a:pPr>
            <a:r>
              <a:rPr lang="en-US" sz="3850" spc="221">
                <a:solidFill>
                  <a:srgbClr val="00BF63"/>
                </a:solidFill>
                <a:latin typeface="Anonymous Pro Bold"/>
              </a:rPr>
              <a:t>USE UM SEPARADOR DE MILHARES APROPRIADO</a:t>
            </a:r>
            <a:endParaRPr/>
          </a:p>
        </p:txBody>
      </p:sp>
      <p:sp>
        <p:nvSpPr>
          <p:cNvPr id="7" name="TextBox 7" hidden="0"/>
          <p:cNvSpPr txBox="1"/>
          <p:nvPr isPhoto="0" userDrawn="0"/>
        </p:nvSpPr>
        <p:spPr bwMode="auto">
          <a:xfrm rot="0">
            <a:off x="12451210" y="7394536"/>
            <a:ext cx="9525" cy="5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40"/>
              </a:lnSpc>
              <a:spcBef>
                <a:spcPts val="0"/>
              </a:spcBef>
              <a:defRPr/>
            </a:pPr>
            <a:endParaRPr/>
          </a:p>
        </p:txBody>
      </p:sp>
      <p:sp>
        <p:nvSpPr>
          <p:cNvPr id="8" name="TextBox 8" hidden="0"/>
          <p:cNvSpPr txBox="1"/>
          <p:nvPr isPhoto="0" userDrawn="0"/>
        </p:nvSpPr>
        <p:spPr bwMode="auto">
          <a:xfrm rot="0">
            <a:off x="5883373" y="1291002"/>
            <a:ext cx="10856219" cy="1306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43"/>
              </a:lnSpc>
              <a:defRPr/>
            </a:pPr>
            <a:r>
              <a:rPr lang="en-US" sz="3450">
                <a:solidFill>
                  <a:srgbClr val="000000"/>
                </a:solidFill>
                <a:latin typeface="Clear Sans Thin"/>
              </a:rPr>
              <a:t>No caso de números a partir de cinco dígitos à frente das unidades, é importante mostrar com clareza a divisão dos milhares, para evitar confusões para o utilizador.</a:t>
            </a:r>
            <a:endParaRPr/>
          </a:p>
        </p:txBody>
      </p:sp>
      <p:sp>
        <p:nvSpPr>
          <p:cNvPr id="9" name="TextBox 9" hidden="0"/>
          <p:cNvSpPr txBox="1"/>
          <p:nvPr isPhoto="0" userDrawn="0"/>
        </p:nvSpPr>
        <p:spPr bwMode="auto">
          <a:xfrm rot="0">
            <a:off x="6063359" y="6553105"/>
            <a:ext cx="6162071" cy="40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ts val="0"/>
              </a:spcBef>
              <a:defRPr/>
            </a:pPr>
            <a:r>
              <a:rPr lang="en-US" sz="2300">
                <a:solidFill>
                  <a:srgbClr val="000000"/>
                </a:solidFill>
                <a:latin typeface="Clear Sans Thin Italics"/>
              </a:rPr>
              <a:t>Fig. 7</a:t>
            </a:r>
            <a:r>
              <a:rPr lang="pt-PT" sz="2300">
                <a:solidFill>
                  <a:srgbClr val="000000"/>
                </a:solidFill>
                <a:latin typeface="Clear Sans Thin Italics"/>
              </a:rPr>
              <a:t> - Site MSN finanças</a:t>
            </a:r>
            <a:endParaRPr/>
          </a:p>
        </p:txBody>
      </p:sp>
      <p:sp>
        <p:nvSpPr>
          <p:cNvPr id="10" name="TextBox 10" hidden="0"/>
          <p:cNvSpPr txBox="1"/>
          <p:nvPr isPhoto="0" userDrawn="0"/>
        </p:nvSpPr>
        <p:spPr bwMode="auto">
          <a:xfrm rot="0">
            <a:off x="6063359" y="9744272"/>
            <a:ext cx="6161423" cy="40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ts val="0"/>
              </a:spcBef>
              <a:defRPr/>
            </a:pPr>
            <a:r>
              <a:rPr lang="en-US" sz="2300">
                <a:solidFill>
                  <a:srgbClr val="000000"/>
                </a:solidFill>
                <a:latin typeface="Clear Sans Thin Italics"/>
              </a:rPr>
              <a:t>Fig. 8</a:t>
            </a:r>
            <a:r>
              <a:rPr lang="pt-PT" sz="2300">
                <a:solidFill>
                  <a:srgbClr val="000000"/>
                </a:solidFill>
                <a:latin typeface="Clear Sans Thin Italics"/>
              </a:rPr>
              <a:t> </a:t>
            </a:r>
            <a:r>
              <a:rPr lang="pt-PT" sz="2300" b="0" i="0" u="none" strike="noStrike" cap="none" spc="0">
                <a:solidFill>
                  <a:srgbClr val="000000"/>
                </a:solidFill>
                <a:latin typeface="Clear Sans Thin Italics"/>
                <a:ea typeface="Clear Sans Thin Italics"/>
                <a:cs typeface="Clear Sans Thin Italics"/>
              </a:rPr>
              <a:t>- Site MSN finanças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FBF6F3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AutoShape 2" hidden="0"/>
          <p:cNvSpPr/>
          <p:nvPr isPhoto="0" userDrawn="0"/>
        </p:nvSpPr>
        <p:spPr bwMode="auto">
          <a:xfrm rot="-10800000">
            <a:off x="1047807" y="1028700"/>
            <a:ext cx="176345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 hidden="0"/>
          <p:cNvSpPr/>
          <p:nvPr isPhoto="0" userDrawn="0"/>
        </p:nvSpPr>
        <p:spPr bwMode="auto">
          <a:xfrm rot="5399864">
            <a:off x="311309" y="1746121"/>
            <a:ext cx="14729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 hidden="0"/>
          <p:cNvPicPr>
            <a:picLocks noChangeAspect="1"/>
          </p:cNvPicPr>
          <p:nvPr isPhoto="0" userDrawn="0"/>
        </p:nvPicPr>
        <p:blipFill>
          <a:blip r:embed="rId2"/>
          <a:srcRect l="0" t="0" r="0" b="0"/>
          <a:stretch/>
        </p:blipFill>
        <p:spPr bwMode="auto">
          <a:xfrm rot="0" flipH="0" flipV="0">
            <a:off x="890115" y="4980925"/>
            <a:ext cx="16507768" cy="4064976"/>
          </a:xfrm>
          <a:prstGeom prst="rect">
            <a:avLst/>
          </a:prstGeom>
        </p:spPr>
      </p:pic>
      <p:sp>
        <p:nvSpPr>
          <p:cNvPr id="5" name="TextBox 5" hidden="0"/>
          <p:cNvSpPr txBox="1"/>
          <p:nvPr isPhoto="0" userDrawn="0"/>
        </p:nvSpPr>
        <p:spPr bwMode="auto">
          <a:xfrm rot="0" flipH="0" flipV="0">
            <a:off x="1330627" y="1330453"/>
            <a:ext cx="4552852" cy="2929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13"/>
              </a:lnSpc>
              <a:spcBef>
                <a:spcPts val="0"/>
              </a:spcBef>
              <a:defRPr/>
            </a:pPr>
            <a:r>
              <a:rPr lang="en-US" sz="3850" spc="221">
                <a:solidFill>
                  <a:srgbClr val="FF3131"/>
                </a:solidFill>
                <a:latin typeface="Anonymous Pro Bold"/>
              </a:rPr>
              <a:t>ALINHE PONTOS DECIMAIS AO MOSTRAR COLUNAS DE NÚMEROS</a:t>
            </a:r>
            <a:endParaRPr/>
          </a:p>
        </p:txBody>
      </p:sp>
      <p:sp>
        <p:nvSpPr>
          <p:cNvPr id="6" name="TextBox 6" hidden="0"/>
          <p:cNvSpPr txBox="1"/>
          <p:nvPr isPhoto="0" userDrawn="0"/>
        </p:nvSpPr>
        <p:spPr bwMode="auto">
          <a:xfrm rot="0">
            <a:off x="12451210" y="7394536"/>
            <a:ext cx="9525" cy="5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40"/>
              </a:lnSpc>
              <a:spcBef>
                <a:spcPts val="0"/>
              </a:spcBef>
              <a:defRPr/>
            </a:pPr>
            <a:endParaRPr/>
          </a:p>
        </p:txBody>
      </p:sp>
      <p:sp>
        <p:nvSpPr>
          <p:cNvPr id="7" name="TextBox 7" hidden="0"/>
          <p:cNvSpPr txBox="1"/>
          <p:nvPr isPhoto="0" userDrawn="0"/>
        </p:nvSpPr>
        <p:spPr bwMode="auto">
          <a:xfrm rot="0">
            <a:off x="5883372" y="2043567"/>
            <a:ext cx="10856219" cy="878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43"/>
              </a:lnSpc>
              <a:defRPr/>
            </a:pPr>
            <a:r>
              <a:rPr lang="en-US" sz="3450">
                <a:solidFill>
                  <a:srgbClr val="000000"/>
                </a:solidFill>
                <a:latin typeface="Clear Sans Thin"/>
              </a:rPr>
              <a:t>Isso torna muito mais fácil para os usuários comparar ou adicionar e subtrair números mentalmente.</a:t>
            </a:r>
            <a:endParaRPr/>
          </a:p>
        </p:txBody>
      </p:sp>
      <p:sp>
        <p:nvSpPr>
          <p:cNvPr id="8" name="TextBox 8" hidden="0"/>
          <p:cNvSpPr txBox="1"/>
          <p:nvPr isPhoto="0" userDrawn="0"/>
        </p:nvSpPr>
        <p:spPr bwMode="auto">
          <a:xfrm rot="0" flipH="0" flipV="0">
            <a:off x="4527036" y="9045901"/>
            <a:ext cx="9233926" cy="40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ts val="0"/>
              </a:spcBef>
              <a:defRPr/>
            </a:pPr>
            <a:r>
              <a:rPr lang="en-US" sz="2300">
                <a:solidFill>
                  <a:srgbClr val="000000"/>
                </a:solidFill>
                <a:latin typeface="Clear Sans Thin Italics"/>
              </a:rPr>
              <a:t>Fig. 9</a:t>
            </a:r>
            <a:r>
              <a:rPr lang="pt-PT" sz="2300">
                <a:solidFill>
                  <a:srgbClr val="000000"/>
                </a:solidFill>
                <a:latin typeface="Clear Sans Thin Italics"/>
              </a:rPr>
              <a:t> - Tabela Retirada do site BancoBPI cotações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FBF6F3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" name="Group 2" hidden="0"/>
          <p:cNvGrpSpPr/>
          <p:nvPr isPhoto="0" userDrawn="0"/>
        </p:nvGrpSpPr>
        <p:grpSpPr bwMode="auto">
          <a:xfrm rot="0">
            <a:off x="5995658" y="4097382"/>
            <a:ext cx="556274" cy="556274"/>
            <a:chOff x="0" y="0"/>
            <a:chExt cx="6350000" cy="6350000"/>
          </a:xfrm>
        </p:grpSpPr>
        <p:sp>
          <p:nvSpPr>
            <p:cNvPr id="3" name="Freeform 3" hidden="0"/>
            <p:cNvSpPr/>
            <p:nvPr isPhoto="0" userDrawn="0"/>
          </p:nvSpPr>
          <p:spPr bwMode="auto"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 fill="norm" stroke="1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 hidden="0"/>
          <p:cNvGrpSpPr/>
          <p:nvPr isPhoto="0" userDrawn="0"/>
        </p:nvGrpSpPr>
        <p:grpSpPr bwMode="auto">
          <a:xfrm rot="0">
            <a:off x="5995658" y="5019587"/>
            <a:ext cx="556274" cy="556274"/>
            <a:chOff x="0" y="0"/>
            <a:chExt cx="6350000" cy="6350000"/>
          </a:xfrm>
        </p:grpSpPr>
        <p:sp>
          <p:nvSpPr>
            <p:cNvPr id="5" name="Freeform 5" hidden="0"/>
            <p:cNvSpPr/>
            <p:nvPr isPhoto="0" userDrawn="0"/>
          </p:nvSpPr>
          <p:spPr bwMode="auto"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 fill="norm" stroke="1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 hidden="0"/>
          <p:cNvGrpSpPr/>
          <p:nvPr isPhoto="0" userDrawn="0"/>
        </p:nvGrpSpPr>
        <p:grpSpPr bwMode="auto">
          <a:xfrm rot="0">
            <a:off x="6077365" y="7456383"/>
            <a:ext cx="556274" cy="556274"/>
            <a:chOff x="0" y="0"/>
            <a:chExt cx="6350000" cy="6350000"/>
          </a:xfrm>
        </p:grpSpPr>
        <p:sp>
          <p:nvSpPr>
            <p:cNvPr id="7" name="Freeform 7" hidden="0"/>
            <p:cNvSpPr/>
            <p:nvPr isPhoto="0" userDrawn="0"/>
          </p:nvSpPr>
          <p:spPr bwMode="auto"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 fill="norm" stroke="1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" name="Group 8" hidden="0"/>
          <p:cNvGrpSpPr/>
          <p:nvPr isPhoto="0" userDrawn="0"/>
        </p:nvGrpSpPr>
        <p:grpSpPr bwMode="auto">
          <a:xfrm rot="0">
            <a:off x="5995658" y="5941793"/>
            <a:ext cx="556274" cy="556274"/>
            <a:chOff x="0" y="0"/>
            <a:chExt cx="6350000" cy="6350000"/>
          </a:xfrm>
        </p:grpSpPr>
        <p:sp>
          <p:nvSpPr>
            <p:cNvPr id="9" name="Freeform 9" hidden="0"/>
            <p:cNvSpPr/>
            <p:nvPr isPhoto="0" userDrawn="0"/>
          </p:nvSpPr>
          <p:spPr bwMode="auto"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 fill="norm" stroke="1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10" name="Picture 10" hidden="0"/>
          <p:cNvPicPr>
            <a:picLocks noChangeAspect="1"/>
          </p:cNvPicPr>
          <p:nvPr isPhoto="0" userDrawn="0"/>
        </p:nvPicPr>
        <p:blipFill>
          <a:blip r:embed="rId2"/>
          <a:srcRect l="0" t="0" r="0" b="0"/>
          <a:stretch/>
        </p:blipFill>
        <p:spPr bwMode="auto">
          <a:xfrm rot="0" flipH="0" flipV="0">
            <a:off x="14127816" y="-17418"/>
            <a:ext cx="4160184" cy="4114800"/>
          </a:xfrm>
          <a:prstGeom prst="rect">
            <a:avLst/>
          </a:prstGeom>
        </p:spPr>
      </p:pic>
      <p:sp>
        <p:nvSpPr>
          <p:cNvPr id="11" name="TextBox 11" hidden="0"/>
          <p:cNvSpPr txBox="1"/>
          <p:nvPr isPhoto="0" userDrawn="0"/>
        </p:nvSpPr>
        <p:spPr bwMode="auto">
          <a:xfrm rot="0">
            <a:off x="7015843" y="3936076"/>
            <a:ext cx="7441616" cy="68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52"/>
              </a:lnSpc>
              <a:defRPr/>
            </a:pPr>
            <a:r>
              <a:rPr lang="en-US" sz="3050">
                <a:solidFill>
                  <a:srgbClr val="000000"/>
                </a:solidFill>
                <a:latin typeface="Clear Sans Thin"/>
              </a:rPr>
              <a:t> Usar exemplos em vez de descrevê-lo</a:t>
            </a:r>
            <a:endParaRPr/>
          </a:p>
        </p:txBody>
      </p:sp>
      <p:sp>
        <p:nvSpPr>
          <p:cNvPr id="12" name="TextBox 12" hidden="0"/>
          <p:cNvSpPr txBox="1"/>
          <p:nvPr isPhoto="0" userDrawn="0"/>
        </p:nvSpPr>
        <p:spPr bwMode="auto">
          <a:xfrm rot="0">
            <a:off x="6077365" y="4093364"/>
            <a:ext cx="392859" cy="47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2"/>
              </a:lnSpc>
              <a:defRPr/>
            </a:pPr>
            <a:r>
              <a:rPr lang="en-US" sz="2600">
                <a:solidFill>
                  <a:srgbClr val="FBF6F3"/>
                </a:solidFill>
                <a:latin typeface="Clear Sans Thin Bold"/>
              </a:rPr>
              <a:t>1</a:t>
            </a:r>
            <a:endParaRPr/>
          </a:p>
        </p:txBody>
      </p:sp>
      <p:sp>
        <p:nvSpPr>
          <p:cNvPr id="13" name="TextBox 13" hidden="0"/>
          <p:cNvSpPr txBox="1"/>
          <p:nvPr isPhoto="0" userDrawn="0"/>
        </p:nvSpPr>
        <p:spPr bwMode="auto">
          <a:xfrm rot="0">
            <a:off x="7015843" y="4859887"/>
            <a:ext cx="9192065" cy="68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052"/>
              </a:lnSpc>
              <a:spcBef>
                <a:spcPts val="0"/>
              </a:spcBef>
              <a:defRPr/>
            </a:pPr>
            <a:r>
              <a:rPr lang="en-US" sz="3050">
                <a:solidFill>
                  <a:srgbClr val="000000"/>
                </a:solidFill>
                <a:latin typeface="Clear Sans Thin"/>
              </a:rPr>
              <a:t>Ter um link que vai para uma página detalhada</a:t>
            </a:r>
            <a:endParaRPr/>
          </a:p>
        </p:txBody>
      </p:sp>
      <p:sp>
        <p:nvSpPr>
          <p:cNvPr id="14" name="TextBox 14" hidden="0"/>
          <p:cNvSpPr txBox="1"/>
          <p:nvPr isPhoto="0" userDrawn="0"/>
        </p:nvSpPr>
        <p:spPr bwMode="auto">
          <a:xfrm rot="0">
            <a:off x="6077365" y="5015570"/>
            <a:ext cx="392859" cy="47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72"/>
              </a:lnSpc>
              <a:spcBef>
                <a:spcPts val="0"/>
              </a:spcBef>
              <a:defRPr/>
            </a:pPr>
            <a:r>
              <a:rPr lang="en-US" sz="2600" u="none">
                <a:solidFill>
                  <a:srgbClr val="FBF6F3"/>
                </a:solidFill>
                <a:latin typeface="Clear Sans Thin Bold"/>
              </a:rPr>
              <a:t>2</a:t>
            </a:r>
            <a:endParaRPr/>
          </a:p>
        </p:txBody>
      </p:sp>
      <p:sp>
        <p:nvSpPr>
          <p:cNvPr id="15" name="TextBox 15" hidden="0"/>
          <p:cNvSpPr txBox="1"/>
          <p:nvPr isPhoto="0" userDrawn="0"/>
        </p:nvSpPr>
        <p:spPr bwMode="auto">
          <a:xfrm rot="0">
            <a:off x="7097550" y="7299893"/>
            <a:ext cx="8131061" cy="145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052"/>
              </a:lnSpc>
              <a:spcBef>
                <a:spcPts val="0"/>
              </a:spcBef>
              <a:defRPr/>
            </a:pPr>
            <a:r>
              <a:rPr lang="en-US" sz="3050">
                <a:solidFill>
                  <a:srgbClr val="000000"/>
                </a:solidFill>
                <a:latin typeface="Clear Sans Thin"/>
              </a:rPr>
              <a:t>Certifique-se de que é óbvio quais links levam a informações </a:t>
            </a:r>
            <a:endParaRPr/>
          </a:p>
        </p:txBody>
      </p:sp>
      <p:sp>
        <p:nvSpPr>
          <p:cNvPr id="16" name="TextBox 16" hidden="0"/>
          <p:cNvSpPr txBox="1"/>
          <p:nvPr isPhoto="0" userDrawn="0"/>
        </p:nvSpPr>
        <p:spPr bwMode="auto">
          <a:xfrm rot="0">
            <a:off x="6159072" y="7452365"/>
            <a:ext cx="392859" cy="47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72"/>
              </a:lnSpc>
              <a:spcBef>
                <a:spcPts val="0"/>
              </a:spcBef>
              <a:defRPr/>
            </a:pPr>
            <a:r>
              <a:rPr lang="en-US" sz="2600" u="none">
                <a:solidFill>
                  <a:srgbClr val="FBF6F3"/>
                </a:solidFill>
                <a:latin typeface="Clear Sans Thin Bold"/>
              </a:rPr>
              <a:t>4</a:t>
            </a:r>
            <a:endParaRPr/>
          </a:p>
        </p:txBody>
      </p:sp>
      <p:sp>
        <p:nvSpPr>
          <p:cNvPr id="17" name="TextBox 17" hidden="0"/>
          <p:cNvSpPr txBox="1"/>
          <p:nvPr isPhoto="0" userDrawn="0"/>
        </p:nvSpPr>
        <p:spPr bwMode="auto">
          <a:xfrm rot="0">
            <a:off x="7015843" y="5654509"/>
            <a:ext cx="8717347" cy="145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052"/>
              </a:lnSpc>
              <a:spcBef>
                <a:spcPts val="0"/>
              </a:spcBef>
              <a:defRPr/>
            </a:pPr>
            <a:r>
              <a:rPr lang="en-US" sz="3050">
                <a:solidFill>
                  <a:srgbClr val="000000"/>
                </a:solidFill>
                <a:latin typeface="Clear Sans Thin"/>
              </a:rPr>
              <a:t>Forneça um link para a categoria geral ao lado do exemplo específico</a:t>
            </a:r>
            <a:endParaRPr/>
          </a:p>
        </p:txBody>
      </p:sp>
      <p:sp>
        <p:nvSpPr>
          <p:cNvPr id="18" name="TextBox 18" hidden="0"/>
          <p:cNvSpPr txBox="1"/>
          <p:nvPr isPhoto="0" userDrawn="0"/>
        </p:nvSpPr>
        <p:spPr bwMode="auto">
          <a:xfrm rot="0">
            <a:off x="6077365" y="5937775"/>
            <a:ext cx="392859" cy="47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72"/>
              </a:lnSpc>
              <a:spcBef>
                <a:spcPts val="0"/>
              </a:spcBef>
              <a:defRPr/>
            </a:pPr>
            <a:r>
              <a:rPr lang="en-US" sz="2600" u="none">
                <a:solidFill>
                  <a:srgbClr val="FBF6F3"/>
                </a:solidFill>
                <a:latin typeface="Clear Sans Thin Bold"/>
              </a:rPr>
              <a:t>3</a:t>
            </a:r>
            <a:endParaRPr/>
          </a:p>
        </p:txBody>
      </p:sp>
      <p:sp>
        <p:nvSpPr>
          <p:cNvPr id="19" name="TextBox 19" hidden="0"/>
          <p:cNvSpPr txBox="1"/>
          <p:nvPr isPhoto="0" userDrawn="0"/>
        </p:nvSpPr>
        <p:spPr bwMode="auto">
          <a:xfrm rot="0" flipH="0" flipV="0">
            <a:off x="1935000" y="1371319"/>
            <a:ext cx="13293754" cy="2438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ts val="0"/>
              </a:spcBef>
              <a:defRPr/>
            </a:pPr>
            <a:r>
              <a:rPr lang="en-US" sz="7200" spc="463">
                <a:solidFill>
                  <a:srgbClr val="000000"/>
                </a:solidFill>
                <a:latin typeface="Anonymous Pro Bold"/>
              </a:rPr>
              <a:t>REVELAR O CONTEÚDO ATRAVÉS DE EXEMPLOS</a:t>
            </a:r>
            <a:endParaRPr/>
          </a:p>
        </p:txBody>
      </p:sp>
      <p:pic>
        <p:nvPicPr>
          <p:cNvPr id="20" name="Picture 20" hidden="0"/>
          <p:cNvPicPr>
            <a:picLocks noChangeAspect="1"/>
          </p:cNvPicPr>
          <p:nvPr isPhoto="0" userDrawn="0"/>
        </p:nvPicPr>
        <p:blipFill>
          <a:blip r:embed="rId2"/>
          <a:srcRect l="0" t="0" r="0" b="0"/>
          <a:stretch/>
        </p:blipFill>
        <p:spPr bwMode="auto">
          <a:xfrm rot="0" flipH="1" flipV="1">
            <a:off x="0" y="6138222"/>
            <a:ext cx="4160184" cy="411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FBF6F3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Picture 2" hidden="0"/>
          <p:cNvPicPr>
            <a:picLocks noChangeAspect="1"/>
          </p:cNvPicPr>
          <p:nvPr isPhoto="0" userDrawn="0"/>
        </p:nvPicPr>
        <p:blipFill>
          <a:blip r:embed="rId2"/>
          <a:srcRect l="0" t="0" r="0" b="0"/>
          <a:stretch/>
        </p:blipFill>
        <p:spPr bwMode="auto">
          <a:xfrm rot="0" flipH="0" flipV="0">
            <a:off x="6752378" y="2649220"/>
            <a:ext cx="11111360" cy="7087144"/>
          </a:xfrm>
          <a:prstGeom prst="rect">
            <a:avLst/>
          </a:prstGeom>
        </p:spPr>
      </p:pic>
      <p:sp>
        <p:nvSpPr>
          <p:cNvPr id="3" name="TextBox 3" hidden="0"/>
          <p:cNvSpPr txBox="1"/>
          <p:nvPr isPhoto="0" userDrawn="0"/>
        </p:nvSpPr>
        <p:spPr bwMode="auto">
          <a:xfrm rot="0">
            <a:off x="1305910" y="1453123"/>
            <a:ext cx="15953390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00"/>
              </a:lnSpc>
              <a:spcBef>
                <a:spcPts val="0"/>
              </a:spcBef>
              <a:defRPr/>
            </a:pPr>
            <a:r>
              <a:rPr lang="en-US" sz="4500" spc="261">
                <a:solidFill>
                  <a:srgbClr val="00BF63"/>
                </a:solidFill>
                <a:latin typeface="Anonymous Pro Bold"/>
              </a:rPr>
              <a:t>USAR EXEMPLOS EM VEZ DE DESCREVÊ-LOS</a:t>
            </a:r>
            <a:endParaRPr/>
          </a:p>
        </p:txBody>
      </p:sp>
      <p:sp>
        <p:nvSpPr>
          <p:cNvPr id="4" name="TextBox 4" hidden="0"/>
          <p:cNvSpPr txBox="1"/>
          <p:nvPr isPhoto="0" userDrawn="0"/>
        </p:nvSpPr>
        <p:spPr bwMode="auto">
          <a:xfrm rot="0">
            <a:off x="1028700" y="4299535"/>
            <a:ext cx="5377885" cy="4179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  <a:defRPr/>
            </a:pPr>
            <a:r>
              <a:rPr lang="en-US" sz="2800">
                <a:solidFill>
                  <a:srgbClr val="000000"/>
                </a:solidFill>
                <a:latin typeface="Arimo"/>
              </a:rPr>
              <a:t>Exemplos bem escolhidos de conteúdo podem transmitir muito mais do que apenas palavras. </a:t>
            </a:r>
            <a:endParaRPr/>
          </a:p>
          <a:p>
            <a:pPr algn="just">
              <a:lnSpc>
                <a:spcPts val="4199"/>
              </a:lnSpc>
              <a:defRPr/>
            </a:pPr>
            <a:r>
              <a:rPr lang="en-US" sz="2800">
                <a:solidFill>
                  <a:srgbClr val="000000"/>
                </a:solidFill>
                <a:latin typeface="Arimo"/>
              </a:rPr>
              <a:t>Uma categoria chamada "Últimas Notícias" é mais interessante ou informativa caso mostre as  principais manchetes de notícias.</a:t>
            </a:r>
            <a:endParaRPr/>
          </a:p>
          <a:p>
            <a:pPr>
              <a:lnSpc>
                <a:spcPts val="4199"/>
              </a:lnSpc>
              <a:defRPr/>
            </a:pPr>
            <a:endParaRPr/>
          </a:p>
        </p:txBody>
      </p:sp>
      <p:sp>
        <p:nvSpPr>
          <p:cNvPr id="5" name="TextBox 5" hidden="0"/>
          <p:cNvSpPr txBox="1"/>
          <p:nvPr isPhoto="0" userDrawn="0"/>
        </p:nvSpPr>
        <p:spPr bwMode="auto">
          <a:xfrm rot="0">
            <a:off x="9144000" y="9507764"/>
            <a:ext cx="7007325" cy="683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2"/>
              </a:lnSpc>
              <a:spcBef>
                <a:spcPts val="0"/>
              </a:spcBef>
              <a:defRPr/>
            </a:pPr>
            <a:r>
              <a:rPr lang="en-US" sz="3050">
                <a:solidFill>
                  <a:srgbClr val="000000"/>
                </a:solidFill>
                <a:latin typeface="Clear Sans Thin"/>
              </a:rPr>
              <a:t>Fig. 10 - Site Público </a:t>
            </a:r>
            <a:endParaRPr/>
          </a:p>
        </p:txBody>
      </p:sp>
      <p:sp>
        <p:nvSpPr>
          <p:cNvPr id="6" name="AutoShape 6" hidden="0"/>
          <p:cNvSpPr/>
          <p:nvPr isPhoto="0" userDrawn="0"/>
        </p:nvSpPr>
        <p:spPr bwMode="auto">
          <a:xfrm rot="-10800000">
            <a:off x="1047807" y="1028700"/>
            <a:ext cx="176345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 hidden="0"/>
          <p:cNvSpPr/>
          <p:nvPr isPhoto="0" userDrawn="0"/>
        </p:nvSpPr>
        <p:spPr bwMode="auto">
          <a:xfrm rot="5399864">
            <a:off x="311309" y="1746121"/>
            <a:ext cx="14729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FBF6F3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Box 2" hidden="0"/>
          <p:cNvSpPr txBox="1"/>
          <p:nvPr isPhoto="0" userDrawn="0"/>
        </p:nvSpPr>
        <p:spPr bwMode="auto">
          <a:xfrm rot="0">
            <a:off x="1723146" y="1389582"/>
            <a:ext cx="1337295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400"/>
              </a:lnSpc>
              <a:spcBef>
                <a:spcPts val="0"/>
              </a:spcBef>
              <a:defRPr/>
            </a:pPr>
            <a:r>
              <a:rPr lang="en-US" sz="4500" spc="261">
                <a:solidFill>
                  <a:srgbClr val="00BF63"/>
                </a:solidFill>
                <a:latin typeface="Anonymous Pro Bold"/>
              </a:rPr>
              <a:t>TER UM LINK QUE VAI PARA UMA PÁGINA DETALHADA</a:t>
            </a:r>
            <a:endParaRPr/>
          </a:p>
        </p:txBody>
      </p:sp>
      <p:sp>
        <p:nvSpPr>
          <p:cNvPr id="3" name="TextBox 3" hidden="0"/>
          <p:cNvSpPr txBox="1"/>
          <p:nvPr isPhoto="0" userDrawn="0"/>
        </p:nvSpPr>
        <p:spPr bwMode="auto">
          <a:xfrm rot="0">
            <a:off x="11034140" y="9248775"/>
            <a:ext cx="3592810" cy="683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2"/>
              </a:lnSpc>
              <a:spcBef>
                <a:spcPts val="0"/>
              </a:spcBef>
              <a:defRPr/>
            </a:pPr>
            <a:r>
              <a:rPr lang="en-US" sz="3050">
                <a:solidFill>
                  <a:srgbClr val="000000"/>
                </a:solidFill>
                <a:latin typeface="Clear Sans Thin"/>
              </a:rPr>
              <a:t>Fig. 11 - Site Público</a:t>
            </a:r>
            <a:r>
              <a:rPr lang="en-US" sz="3050">
                <a:solidFill>
                  <a:srgbClr val="000000"/>
                </a:solidFill>
                <a:latin typeface="Clear Sans Thin"/>
              </a:rPr>
              <a:t> </a:t>
            </a:r>
            <a:endParaRPr/>
          </a:p>
        </p:txBody>
      </p:sp>
      <p:pic>
        <p:nvPicPr>
          <p:cNvPr id="4" name="Picture 4" hidden="0"/>
          <p:cNvPicPr>
            <a:picLocks noChangeAspect="1"/>
          </p:cNvPicPr>
          <p:nvPr isPhoto="0" userDrawn="0"/>
        </p:nvPicPr>
        <p:blipFill>
          <a:blip r:embed="rId2"/>
          <a:srcRect l="0" t="0" r="15629" b="0"/>
          <a:stretch/>
        </p:blipFill>
        <p:spPr bwMode="auto">
          <a:xfrm rot="0" flipH="0" flipV="0">
            <a:off x="8409623" y="4294707"/>
            <a:ext cx="8841844" cy="4963592"/>
          </a:xfrm>
          <a:prstGeom prst="rect">
            <a:avLst/>
          </a:prstGeom>
        </p:spPr>
      </p:pic>
      <p:pic>
        <p:nvPicPr>
          <p:cNvPr id="5" name="Picture 5" hidden="0"/>
          <p:cNvPicPr>
            <a:picLocks noChangeAspect="1"/>
          </p:cNvPicPr>
          <p:nvPr isPhoto="0" userDrawn="0"/>
        </p:nvPicPr>
        <p:blipFill>
          <a:blip r:embed="rId3"/>
          <a:srcRect l="0" t="45" r="37474" b="0"/>
          <a:stretch/>
        </p:blipFill>
        <p:spPr bwMode="auto">
          <a:xfrm rot="0" flipH="0" flipV="0">
            <a:off x="3055181" y="5032977"/>
            <a:ext cx="4804549" cy="4898919"/>
          </a:xfrm>
          <a:prstGeom prst="rect">
            <a:avLst/>
          </a:prstGeom>
        </p:spPr>
      </p:pic>
      <p:sp>
        <p:nvSpPr>
          <p:cNvPr id="6" name="AutoShape 6" hidden="0"/>
          <p:cNvSpPr/>
          <p:nvPr isPhoto="0" userDrawn="0"/>
        </p:nvSpPr>
        <p:spPr bwMode="auto">
          <a:xfrm rot="-2159557">
            <a:off x="7485224" y="6915819"/>
            <a:ext cx="392342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TextBox 7" hidden="0"/>
          <p:cNvSpPr txBox="1"/>
          <p:nvPr isPhoto="0" userDrawn="0"/>
        </p:nvSpPr>
        <p:spPr bwMode="auto">
          <a:xfrm rot="0">
            <a:off x="1723145" y="3074119"/>
            <a:ext cx="6393242" cy="1599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  <a:defRPr/>
            </a:pPr>
            <a:r>
              <a:rPr lang="en-US" sz="2800">
                <a:solidFill>
                  <a:srgbClr val="000000"/>
                </a:solidFill>
                <a:latin typeface="Arimo"/>
              </a:rPr>
              <a:t>Esse link não deve ir para uma categoria geral da qual o item faz parte e sim para a página detalhada </a:t>
            </a:r>
            <a:endParaRPr/>
          </a:p>
        </p:txBody>
      </p:sp>
      <p:sp>
        <p:nvSpPr>
          <p:cNvPr id="8" name="AutoShape 8" hidden="0"/>
          <p:cNvSpPr/>
          <p:nvPr isPhoto="0" userDrawn="0"/>
        </p:nvSpPr>
        <p:spPr bwMode="auto">
          <a:xfrm rot="-10800000">
            <a:off x="1047807" y="1028700"/>
            <a:ext cx="176345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 hidden="0"/>
          <p:cNvSpPr/>
          <p:nvPr isPhoto="0" userDrawn="0"/>
        </p:nvSpPr>
        <p:spPr bwMode="auto">
          <a:xfrm rot="5399864">
            <a:off x="311309" y="1746121"/>
            <a:ext cx="14729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FBF6F3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Picture 2" hidden="0"/>
          <p:cNvPicPr>
            <a:picLocks noChangeAspect="1"/>
          </p:cNvPicPr>
          <p:nvPr isPhoto="0" userDrawn="0"/>
        </p:nvPicPr>
        <p:blipFill>
          <a:blip r:embed="rId2"/>
          <a:srcRect l="0" t="0" r="0" b="0"/>
          <a:stretch/>
        </p:blipFill>
        <p:spPr bwMode="auto">
          <a:xfrm rot="0" flipH="0" flipV="0">
            <a:off x="497564" y="3850530"/>
            <a:ext cx="10210965" cy="4894333"/>
          </a:xfrm>
          <a:prstGeom prst="rect">
            <a:avLst/>
          </a:prstGeom>
        </p:spPr>
      </p:pic>
      <p:pic>
        <p:nvPicPr>
          <p:cNvPr id="3" name="Picture 3" hidden="0"/>
          <p:cNvPicPr>
            <a:picLocks noChangeAspect="1"/>
          </p:cNvPicPr>
          <p:nvPr isPhoto="0" userDrawn="0"/>
        </p:nvPicPr>
        <p:blipFill>
          <a:blip r:embed="rId3"/>
          <a:srcRect l="0" t="0" r="0" b="0"/>
          <a:stretch/>
        </p:blipFill>
        <p:spPr bwMode="auto">
          <a:xfrm rot="0" flipH="0" flipV="0">
            <a:off x="10058911" y="5539587"/>
            <a:ext cx="7781828" cy="3718713"/>
          </a:xfrm>
          <a:prstGeom prst="rect">
            <a:avLst/>
          </a:prstGeom>
        </p:spPr>
      </p:pic>
      <p:sp>
        <p:nvSpPr>
          <p:cNvPr id="4" name="TextBox 4" hidden="0"/>
          <p:cNvSpPr txBox="1"/>
          <p:nvPr isPhoto="0" userDrawn="0"/>
        </p:nvSpPr>
        <p:spPr bwMode="auto">
          <a:xfrm rot="0">
            <a:off x="1525317" y="1745505"/>
            <a:ext cx="1573398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00"/>
              </a:lnSpc>
              <a:spcBef>
                <a:spcPts val="0"/>
              </a:spcBef>
              <a:defRPr/>
            </a:pPr>
            <a:r>
              <a:rPr lang="en-US" sz="4500" spc="261">
                <a:solidFill>
                  <a:srgbClr val="00BF63"/>
                </a:solidFill>
                <a:latin typeface="Anonymous Pro Bold"/>
              </a:rPr>
              <a:t>FORNEÇA UM LINK PARA A CATEGORIA GERAL AO LADO DO EXEMPLO ESPECÍFICO</a:t>
            </a:r>
            <a:endParaRPr/>
          </a:p>
        </p:txBody>
      </p:sp>
      <p:sp>
        <p:nvSpPr>
          <p:cNvPr id="5" name="TextBox 5" hidden="0"/>
          <p:cNvSpPr txBox="1"/>
          <p:nvPr isPhoto="0" userDrawn="0"/>
        </p:nvSpPr>
        <p:spPr bwMode="auto">
          <a:xfrm rot="0">
            <a:off x="1362172" y="8673449"/>
            <a:ext cx="7781828" cy="584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1"/>
              </a:lnSpc>
              <a:spcBef>
                <a:spcPts val="0"/>
              </a:spcBef>
              <a:defRPr/>
            </a:pPr>
            <a:r>
              <a:rPr lang="en-US" sz="2650">
                <a:solidFill>
                  <a:srgbClr val="000000"/>
                </a:solidFill>
                <a:latin typeface="Clear Sans Thin"/>
              </a:rPr>
              <a:t>Fig. 12 - Site DNOTICIAS</a:t>
            </a:r>
            <a:r>
              <a:rPr lang="en-US" sz="2650">
                <a:solidFill>
                  <a:srgbClr val="000000"/>
                </a:solidFill>
                <a:latin typeface="Clear Sans Thin"/>
              </a:rPr>
              <a:t> </a:t>
            </a:r>
            <a:endParaRPr/>
          </a:p>
        </p:txBody>
      </p:sp>
      <p:sp>
        <p:nvSpPr>
          <p:cNvPr id="6" name="TextBox 6" hidden="0"/>
          <p:cNvSpPr txBox="1"/>
          <p:nvPr isPhoto="0" userDrawn="0"/>
        </p:nvSpPr>
        <p:spPr bwMode="auto">
          <a:xfrm rot="0">
            <a:off x="9392309" y="9264975"/>
            <a:ext cx="7781828" cy="584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1"/>
              </a:lnSpc>
              <a:spcBef>
                <a:spcPts val="0"/>
              </a:spcBef>
              <a:defRPr/>
            </a:pPr>
            <a:r>
              <a:rPr lang="en-US" sz="2650">
                <a:solidFill>
                  <a:srgbClr val="000000"/>
                </a:solidFill>
                <a:latin typeface="Clear Sans Thin"/>
              </a:rPr>
              <a:t>Fig. 13 - Site DNOTICIAS</a:t>
            </a:r>
            <a:r>
              <a:rPr lang="en-US" sz="2650">
                <a:solidFill>
                  <a:srgbClr val="000000"/>
                </a:solidFill>
                <a:latin typeface="Clear Sans Thin"/>
              </a:rPr>
              <a:t> </a:t>
            </a:r>
            <a:endParaRPr/>
          </a:p>
        </p:txBody>
      </p:sp>
      <p:sp>
        <p:nvSpPr>
          <p:cNvPr id="7" name="AutoShape 7" hidden="0"/>
          <p:cNvSpPr/>
          <p:nvPr isPhoto="0" userDrawn="0"/>
        </p:nvSpPr>
        <p:spPr bwMode="auto">
          <a:xfrm rot="-10800000">
            <a:off x="1047807" y="1028700"/>
            <a:ext cx="176345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 hidden="0"/>
          <p:cNvSpPr/>
          <p:nvPr isPhoto="0" userDrawn="0"/>
        </p:nvSpPr>
        <p:spPr bwMode="auto">
          <a:xfrm rot="5399864">
            <a:off x="311309" y="1746121"/>
            <a:ext cx="14729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FBF6F3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Picture 2" hidden="0"/>
          <p:cNvPicPr>
            <a:picLocks noChangeAspect="1"/>
          </p:cNvPicPr>
          <p:nvPr isPhoto="0" userDrawn="0"/>
        </p:nvPicPr>
        <p:blipFill>
          <a:blip r:embed="rId2"/>
          <a:srcRect l="0" t="0" r="0" b="0"/>
          <a:stretch/>
        </p:blipFill>
        <p:spPr bwMode="auto">
          <a:xfrm rot="0" flipH="0" flipV="0">
            <a:off x="10218589" y="3301317"/>
            <a:ext cx="6676763" cy="3190634"/>
          </a:xfrm>
          <a:prstGeom prst="rect">
            <a:avLst/>
          </a:prstGeom>
        </p:spPr>
      </p:pic>
      <p:pic>
        <p:nvPicPr>
          <p:cNvPr id="3" name="Picture 3" hidden="0"/>
          <p:cNvPicPr>
            <a:picLocks noChangeAspect="1"/>
          </p:cNvPicPr>
          <p:nvPr isPhoto="0" userDrawn="0"/>
        </p:nvPicPr>
        <p:blipFill>
          <a:blip r:embed="rId3"/>
          <a:srcRect l="0" t="0" r="0" b="0"/>
          <a:stretch/>
        </p:blipFill>
        <p:spPr bwMode="auto">
          <a:xfrm rot="0" flipH="0" flipV="0">
            <a:off x="1028700" y="4014634"/>
            <a:ext cx="9189889" cy="4369202"/>
          </a:xfrm>
          <a:prstGeom prst="rect">
            <a:avLst/>
          </a:prstGeom>
        </p:spPr>
      </p:pic>
      <p:pic>
        <p:nvPicPr>
          <p:cNvPr id="4" name="Picture 4" hidden="0"/>
          <p:cNvPicPr>
            <a:picLocks noChangeAspect="1"/>
          </p:cNvPicPr>
          <p:nvPr isPhoto="0" userDrawn="0"/>
        </p:nvPicPr>
        <p:blipFill>
          <a:blip r:embed="rId4"/>
          <a:srcRect l="0" t="0" r="0" b="0"/>
          <a:stretch/>
        </p:blipFill>
        <p:spPr bwMode="auto">
          <a:xfrm rot="0" flipH="0" flipV="0">
            <a:off x="10218589" y="6491953"/>
            <a:ext cx="6676763" cy="3176221"/>
          </a:xfrm>
          <a:prstGeom prst="rect">
            <a:avLst/>
          </a:prstGeom>
        </p:spPr>
      </p:pic>
      <p:sp>
        <p:nvSpPr>
          <p:cNvPr id="5" name="TextBox 5" hidden="0"/>
          <p:cNvSpPr txBox="1"/>
          <p:nvPr isPhoto="0" userDrawn="0"/>
        </p:nvSpPr>
        <p:spPr bwMode="auto">
          <a:xfrm rot="0">
            <a:off x="1631735" y="1590675"/>
            <a:ext cx="12328609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400"/>
              </a:lnSpc>
              <a:spcBef>
                <a:spcPts val="0"/>
              </a:spcBef>
              <a:defRPr/>
            </a:pPr>
            <a:r>
              <a:rPr lang="en-US" sz="4500" spc="261">
                <a:solidFill>
                  <a:srgbClr val="00BF63"/>
                </a:solidFill>
                <a:latin typeface="Anonymous Pro Bold"/>
              </a:rPr>
              <a:t>CERTIFIQUE-SE DE QUE É ÓBVIO QUAIS LINKS LEVAM A INFORMAÇÕES</a:t>
            </a:r>
            <a:r>
              <a:rPr lang="en-US" sz="4500" spc="261">
                <a:solidFill>
                  <a:srgbClr val="00BF63"/>
                </a:solidFill>
                <a:latin typeface="Anonymous Pro Bold"/>
              </a:rPr>
              <a:t> </a:t>
            </a:r>
            <a:endParaRPr/>
          </a:p>
        </p:txBody>
      </p:sp>
      <p:sp>
        <p:nvSpPr>
          <p:cNvPr id="6" name="TextBox 6" hidden="0"/>
          <p:cNvSpPr txBox="1"/>
          <p:nvPr isPhoto="0" userDrawn="0"/>
        </p:nvSpPr>
        <p:spPr bwMode="auto">
          <a:xfrm rot="0">
            <a:off x="-2695921" y="8450946"/>
            <a:ext cx="17823755" cy="584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1"/>
              </a:lnSpc>
              <a:spcBef>
                <a:spcPts val="0"/>
              </a:spcBef>
              <a:defRPr/>
            </a:pPr>
            <a:r>
              <a:rPr lang="en-US" sz="2650">
                <a:solidFill>
                  <a:srgbClr val="000000"/>
                </a:solidFill>
                <a:latin typeface="Clear Sans Thin"/>
              </a:rPr>
              <a:t>Fig. 14 - Compilação Imagens Site DNOTICIAS</a:t>
            </a:r>
            <a:r>
              <a:rPr lang="en-US" sz="2650">
                <a:solidFill>
                  <a:srgbClr val="000000"/>
                </a:solidFill>
                <a:latin typeface="Clear Sans Thin"/>
              </a:rPr>
              <a:t> </a:t>
            </a:r>
            <a:endParaRPr/>
          </a:p>
        </p:txBody>
      </p:sp>
      <p:sp>
        <p:nvSpPr>
          <p:cNvPr id="7" name="AutoShape 7" hidden="0"/>
          <p:cNvSpPr/>
          <p:nvPr isPhoto="0" userDrawn="0"/>
        </p:nvSpPr>
        <p:spPr bwMode="auto">
          <a:xfrm rot="-10800000">
            <a:off x="1047807" y="1028700"/>
            <a:ext cx="176345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 hidden="0"/>
          <p:cNvSpPr/>
          <p:nvPr isPhoto="0" userDrawn="0"/>
        </p:nvSpPr>
        <p:spPr bwMode="auto">
          <a:xfrm rot="5399864">
            <a:off x="311309" y="1746121"/>
            <a:ext cx="14729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FBF6F3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" name="Group 2" hidden="0"/>
          <p:cNvGrpSpPr/>
          <p:nvPr isPhoto="0" userDrawn="0"/>
        </p:nvGrpSpPr>
        <p:grpSpPr bwMode="auto">
          <a:xfrm rot="0">
            <a:off x="5995658" y="4097382"/>
            <a:ext cx="556274" cy="556274"/>
            <a:chOff x="0" y="0"/>
            <a:chExt cx="6350000" cy="6350000"/>
          </a:xfrm>
        </p:grpSpPr>
        <p:sp>
          <p:nvSpPr>
            <p:cNvPr id="3" name="Freeform 3" hidden="0"/>
            <p:cNvSpPr/>
            <p:nvPr isPhoto="0" userDrawn="0"/>
          </p:nvSpPr>
          <p:spPr bwMode="auto"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 fill="norm" stroke="1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 hidden="0"/>
          <p:cNvGrpSpPr/>
          <p:nvPr isPhoto="0" userDrawn="0"/>
        </p:nvGrpSpPr>
        <p:grpSpPr bwMode="auto">
          <a:xfrm rot="0">
            <a:off x="5995658" y="5594292"/>
            <a:ext cx="556274" cy="556274"/>
            <a:chOff x="0" y="0"/>
            <a:chExt cx="6350000" cy="6350000"/>
          </a:xfrm>
        </p:grpSpPr>
        <p:sp>
          <p:nvSpPr>
            <p:cNvPr id="5" name="Freeform 5" hidden="0"/>
            <p:cNvSpPr/>
            <p:nvPr isPhoto="0" userDrawn="0"/>
          </p:nvSpPr>
          <p:spPr bwMode="auto"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 fill="norm" stroke="1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 hidden="0"/>
          <p:cNvPicPr>
            <a:picLocks noChangeAspect="1"/>
          </p:cNvPicPr>
          <p:nvPr isPhoto="0" userDrawn="0"/>
        </p:nvPicPr>
        <p:blipFill>
          <a:blip r:embed="rId2"/>
          <a:srcRect l="0" t="0" r="0" b="0"/>
          <a:stretch/>
        </p:blipFill>
        <p:spPr bwMode="auto">
          <a:xfrm rot="0" flipH="0" flipV="0">
            <a:off x="14127816" y="-17418"/>
            <a:ext cx="4160184" cy="4114800"/>
          </a:xfrm>
          <a:prstGeom prst="rect">
            <a:avLst/>
          </a:prstGeom>
        </p:spPr>
      </p:pic>
      <p:sp>
        <p:nvSpPr>
          <p:cNvPr id="7" name="TextBox 7" hidden="0"/>
          <p:cNvSpPr txBox="1"/>
          <p:nvPr isPhoto="0" userDrawn="0"/>
        </p:nvSpPr>
        <p:spPr bwMode="auto">
          <a:xfrm rot="0">
            <a:off x="7015843" y="3810098"/>
            <a:ext cx="8212769" cy="145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52"/>
              </a:lnSpc>
              <a:defRPr/>
            </a:pPr>
            <a:r>
              <a:rPr lang="en-US" sz="3050">
                <a:solidFill>
                  <a:srgbClr val="000000"/>
                </a:solidFill>
                <a:latin typeface="Clear Sans Thin"/>
              </a:rPr>
              <a:t>Não mostre links genéricos caso ofereça suporte à comunidade</a:t>
            </a:r>
            <a:endParaRPr/>
          </a:p>
        </p:txBody>
      </p:sp>
      <p:sp>
        <p:nvSpPr>
          <p:cNvPr id="8" name="TextBox 8" hidden="0"/>
          <p:cNvSpPr txBox="1"/>
          <p:nvPr isPhoto="0" userDrawn="0"/>
        </p:nvSpPr>
        <p:spPr bwMode="auto">
          <a:xfrm rot="0">
            <a:off x="6077365" y="4093364"/>
            <a:ext cx="392859" cy="47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2"/>
              </a:lnSpc>
              <a:defRPr/>
            </a:pPr>
            <a:r>
              <a:rPr lang="en-US" sz="2600">
                <a:solidFill>
                  <a:srgbClr val="FBF6F3"/>
                </a:solidFill>
                <a:latin typeface="Clear Sans Thin Bold"/>
              </a:rPr>
              <a:t>1</a:t>
            </a:r>
            <a:endParaRPr/>
          </a:p>
        </p:txBody>
      </p:sp>
      <p:sp>
        <p:nvSpPr>
          <p:cNvPr id="9" name="TextBox 9" hidden="0"/>
          <p:cNvSpPr txBox="1"/>
          <p:nvPr isPhoto="0" userDrawn="0"/>
        </p:nvSpPr>
        <p:spPr bwMode="auto">
          <a:xfrm rot="0">
            <a:off x="7015843" y="5434591"/>
            <a:ext cx="9192065" cy="68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052"/>
              </a:lnSpc>
              <a:spcBef>
                <a:spcPts val="0"/>
              </a:spcBef>
              <a:defRPr/>
            </a:pPr>
            <a:r>
              <a:rPr lang="en-US" sz="3050">
                <a:solidFill>
                  <a:srgbClr val="000000"/>
                </a:solidFill>
                <a:latin typeface="Clear Sans Thin"/>
              </a:rPr>
              <a:t>Não oferecer um "Guestbook"</a:t>
            </a:r>
            <a:endParaRPr/>
          </a:p>
        </p:txBody>
      </p:sp>
      <p:sp>
        <p:nvSpPr>
          <p:cNvPr id="10" name="TextBox 10" hidden="0"/>
          <p:cNvSpPr txBox="1"/>
          <p:nvPr isPhoto="0" userDrawn="0"/>
        </p:nvSpPr>
        <p:spPr bwMode="auto">
          <a:xfrm rot="0">
            <a:off x="6077365" y="5590274"/>
            <a:ext cx="392859" cy="47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72"/>
              </a:lnSpc>
              <a:spcBef>
                <a:spcPts val="0"/>
              </a:spcBef>
              <a:defRPr/>
            </a:pPr>
            <a:r>
              <a:rPr lang="en-US" sz="2600" u="none">
                <a:solidFill>
                  <a:srgbClr val="FBF6F3"/>
                </a:solidFill>
                <a:latin typeface="Clear Sans Thin Bold"/>
              </a:rPr>
              <a:t>2</a:t>
            </a:r>
            <a:endParaRPr/>
          </a:p>
        </p:txBody>
      </p:sp>
      <p:sp>
        <p:nvSpPr>
          <p:cNvPr id="11" name="TextBox 11" hidden="0"/>
          <p:cNvSpPr txBox="1"/>
          <p:nvPr isPhoto="0" userDrawn="0"/>
        </p:nvSpPr>
        <p:spPr bwMode="auto">
          <a:xfrm rot="0">
            <a:off x="2460881" y="1475111"/>
            <a:ext cx="1314852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ts val="0"/>
              </a:spcBef>
              <a:defRPr/>
            </a:pPr>
            <a:r>
              <a:rPr lang="en-US" sz="8000" spc="463">
                <a:solidFill>
                  <a:srgbClr val="000000"/>
                </a:solidFill>
                <a:latin typeface="Anonymous Pro Bold"/>
              </a:rPr>
              <a:t>PROMOVER A COMUNIDADE</a:t>
            </a:r>
            <a:endParaRPr/>
          </a:p>
        </p:txBody>
      </p:sp>
      <p:pic>
        <p:nvPicPr>
          <p:cNvPr id="12" name="Picture 12" hidden="0"/>
          <p:cNvPicPr>
            <a:picLocks noChangeAspect="1"/>
          </p:cNvPicPr>
          <p:nvPr isPhoto="0" userDrawn="0"/>
        </p:nvPicPr>
        <p:blipFill>
          <a:blip r:embed="rId2"/>
          <a:srcRect l="0" t="0" r="0" b="0"/>
          <a:stretch/>
        </p:blipFill>
        <p:spPr bwMode="auto">
          <a:xfrm rot="0" flipH="1" flipV="1">
            <a:off x="0" y="6138222"/>
            <a:ext cx="4160184" cy="411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FBF6F3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Box 2" hidden="0"/>
          <p:cNvSpPr txBox="1"/>
          <p:nvPr isPhoto="0" userDrawn="0"/>
        </p:nvSpPr>
        <p:spPr bwMode="auto">
          <a:xfrm rot="0" flipH="0" flipV="0">
            <a:off x="1390714" y="3168014"/>
            <a:ext cx="7130250" cy="2438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  <a:defRPr/>
            </a:pPr>
            <a:r>
              <a:rPr lang="en-US" sz="7200" spc="463">
                <a:solidFill>
                  <a:srgbClr val="000000"/>
                </a:solidFill>
                <a:latin typeface="Anonymous Pro Bold"/>
              </a:rPr>
              <a:t>TEMAS</a:t>
            </a:r>
            <a:endParaRPr sz="7200"/>
          </a:p>
          <a:p>
            <a:pPr marL="0" lvl="0" indent="0">
              <a:lnSpc>
                <a:spcPts val="9600"/>
              </a:lnSpc>
              <a:spcBef>
                <a:spcPts val="0"/>
              </a:spcBef>
              <a:defRPr/>
            </a:pPr>
            <a:r>
              <a:rPr lang="en-US" sz="7200" spc="463">
                <a:solidFill>
                  <a:srgbClr val="000000"/>
                </a:solidFill>
                <a:latin typeface="Anonymous Pro Bold"/>
              </a:rPr>
              <a:t>ABORDADOS</a:t>
            </a:r>
            <a:endParaRPr/>
          </a:p>
        </p:txBody>
      </p:sp>
      <p:sp>
        <p:nvSpPr>
          <p:cNvPr id="3" name="TextBox 3" hidden="0"/>
          <p:cNvSpPr txBox="1"/>
          <p:nvPr isPhoto="0" userDrawn="0"/>
        </p:nvSpPr>
        <p:spPr bwMode="auto">
          <a:xfrm rot="0">
            <a:off x="8286245" y="443865"/>
            <a:ext cx="8000343" cy="8869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6448" lvl="1" indent="-383224">
              <a:lnSpc>
                <a:spcPts val="7100"/>
              </a:lnSpc>
              <a:buFont typeface="Arial"/>
              <a:buChar char="•"/>
              <a:defRPr/>
            </a:pPr>
            <a:r>
              <a:rPr lang="en-US" sz="3550">
                <a:solidFill>
                  <a:srgbClr val="000000"/>
                </a:solidFill>
                <a:latin typeface="Clear Sans Thin"/>
              </a:rPr>
              <a:t>Bem-vindas + Comunicar Problemas Técnicos e Lidar com Emergências (T16)</a:t>
            </a:r>
            <a:endParaRPr/>
          </a:p>
          <a:p>
            <a:pPr marL="766448" lvl="1" indent="-383224">
              <a:lnSpc>
                <a:spcPts val="7100"/>
              </a:lnSpc>
              <a:buFont typeface="Arial"/>
              <a:buChar char="•"/>
              <a:defRPr/>
            </a:pPr>
            <a:r>
              <a:rPr lang="en-US" sz="3550">
                <a:solidFill>
                  <a:srgbClr val="000000"/>
                </a:solidFill>
                <a:latin typeface="Clear Sans Thin"/>
              </a:rPr>
              <a:t>Cotações de ações e exibição de números (T21)</a:t>
            </a:r>
            <a:endParaRPr/>
          </a:p>
          <a:p>
            <a:pPr marL="766448" lvl="1" indent="-383224">
              <a:lnSpc>
                <a:spcPts val="7100"/>
              </a:lnSpc>
              <a:buFont typeface="Arial"/>
              <a:buChar char="•"/>
              <a:defRPr/>
            </a:pPr>
            <a:r>
              <a:rPr lang="en-US" sz="3550">
                <a:solidFill>
                  <a:srgbClr val="000000"/>
                </a:solidFill>
                <a:latin typeface="Clear Sans Thin"/>
              </a:rPr>
              <a:t>Revelar o conteúdo através de exemplos (T22)</a:t>
            </a:r>
            <a:endParaRPr/>
          </a:p>
          <a:p>
            <a:pPr marL="766448" lvl="1" indent="-383224">
              <a:lnSpc>
                <a:spcPts val="7100"/>
              </a:lnSpc>
              <a:buFont typeface="Arial"/>
              <a:buChar char="•"/>
              <a:defRPr/>
            </a:pPr>
            <a:r>
              <a:rPr lang="en-US" sz="3550">
                <a:solidFill>
                  <a:srgbClr val="000000"/>
                </a:solidFill>
                <a:latin typeface="Clear Sans Thin"/>
              </a:rPr>
              <a:t>Promover a Comunidade + Arquivos e acesso a conteúdo passado (T19)</a:t>
            </a:r>
            <a:endParaRPr/>
          </a:p>
          <a:p>
            <a:pPr>
              <a:lnSpc>
                <a:spcPts val="7100"/>
              </a:lnSpc>
              <a:defRPr/>
            </a:pPr>
            <a:endParaRPr/>
          </a:p>
        </p:txBody>
      </p:sp>
      <p:sp>
        <p:nvSpPr>
          <p:cNvPr id="4" name="AutoShape 4" hidden="0"/>
          <p:cNvSpPr/>
          <p:nvPr isPhoto="0" userDrawn="0"/>
        </p:nvSpPr>
        <p:spPr bwMode="auto">
          <a:xfrm rot="5400000">
            <a:off x="-4971408" y="3255650"/>
            <a:ext cx="1203831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 hidden="0"/>
          <p:cNvSpPr/>
          <p:nvPr isPhoto="0" userDrawn="0"/>
        </p:nvSpPr>
        <p:spPr bwMode="auto">
          <a:xfrm rot="0">
            <a:off x="1028700" y="9274809"/>
            <a:ext cx="213137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FBF6F3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Picture 2" hidden="0"/>
          <p:cNvPicPr>
            <a:picLocks noChangeAspect="1"/>
          </p:cNvPicPr>
          <p:nvPr isPhoto="0" userDrawn="0"/>
        </p:nvPicPr>
        <p:blipFill>
          <a:blip r:embed="rId2"/>
          <a:srcRect l="0" t="0" r="0" b="0"/>
          <a:stretch/>
        </p:blipFill>
        <p:spPr bwMode="auto">
          <a:xfrm rot="0" flipH="0" flipV="0">
            <a:off x="6574132" y="3358526"/>
            <a:ext cx="11413434" cy="5413988"/>
          </a:xfrm>
          <a:prstGeom prst="rect">
            <a:avLst/>
          </a:prstGeom>
        </p:spPr>
      </p:pic>
      <p:sp>
        <p:nvSpPr>
          <p:cNvPr id="3" name="TextBox 3" hidden="0"/>
          <p:cNvSpPr txBox="1"/>
          <p:nvPr isPhoto="0" userDrawn="0"/>
        </p:nvSpPr>
        <p:spPr bwMode="auto">
          <a:xfrm rot="0">
            <a:off x="1525317" y="1387433"/>
            <a:ext cx="16063548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00"/>
              </a:lnSpc>
              <a:spcBef>
                <a:spcPts val="0"/>
              </a:spcBef>
              <a:defRPr/>
            </a:pPr>
            <a:r>
              <a:rPr lang="en-US" sz="4500" spc="261">
                <a:solidFill>
                  <a:srgbClr val="00BF63"/>
                </a:solidFill>
                <a:latin typeface="Anonymous Pro Bold"/>
              </a:rPr>
              <a:t>NÃO MOSTRE LINKS GENÉRICOS CASO OFEREÇA SUPORTE À COMUNIDADE</a:t>
            </a:r>
            <a:endParaRPr/>
          </a:p>
        </p:txBody>
      </p:sp>
      <p:sp>
        <p:nvSpPr>
          <p:cNvPr id="4" name="TextBox 4" hidden="0"/>
          <p:cNvSpPr txBox="1"/>
          <p:nvPr isPhoto="0" userDrawn="0"/>
        </p:nvSpPr>
        <p:spPr bwMode="auto">
          <a:xfrm rot="0">
            <a:off x="1254055" y="4922519"/>
            <a:ext cx="5129613" cy="2285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99"/>
              </a:lnSpc>
              <a:defRPr/>
            </a:pPr>
            <a:r>
              <a:rPr lang="en-US" sz="3000">
                <a:solidFill>
                  <a:srgbClr val="000000"/>
                </a:solidFill>
                <a:latin typeface="Clear Sans Thin"/>
              </a:rPr>
              <a:t>Não mostre links genéricos para a comunidade mas em vez disso tópicos de interesse ou foruns de discussão.</a:t>
            </a:r>
            <a:endParaRPr/>
          </a:p>
        </p:txBody>
      </p:sp>
      <p:sp>
        <p:nvSpPr>
          <p:cNvPr id="5" name="TextBox 5" hidden="0"/>
          <p:cNvSpPr txBox="1"/>
          <p:nvPr isPhoto="0" userDrawn="0"/>
        </p:nvSpPr>
        <p:spPr bwMode="auto">
          <a:xfrm rot="0" flipH="0" flipV="0">
            <a:off x="8518082" y="8802438"/>
            <a:ext cx="7525531" cy="768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2"/>
              </a:lnSpc>
              <a:spcBef>
                <a:spcPts val="0"/>
              </a:spcBef>
              <a:defRPr/>
            </a:pPr>
            <a:r>
              <a:rPr lang="en-US" sz="3050">
                <a:solidFill>
                  <a:srgbClr val="000000"/>
                </a:solidFill>
                <a:latin typeface="Clear Sans Thin"/>
              </a:rPr>
              <a:t>Fig. 1</a:t>
            </a:r>
            <a:r>
              <a:rPr lang="pt-PT" sz="3050">
                <a:solidFill>
                  <a:srgbClr val="000000"/>
                </a:solidFill>
                <a:latin typeface="Clear Sans Thin"/>
              </a:rPr>
              <a:t>5</a:t>
            </a:r>
            <a:r>
              <a:rPr lang="en-US" sz="3050">
                <a:solidFill>
                  <a:srgbClr val="000000"/>
                </a:solidFill>
                <a:latin typeface="Clear Sans Thin"/>
              </a:rPr>
              <a:t> - Site Comunidade MATLAB</a:t>
            </a:r>
            <a:endParaRPr/>
          </a:p>
        </p:txBody>
      </p:sp>
      <p:sp>
        <p:nvSpPr>
          <p:cNvPr id="6" name="AutoShape 6" hidden="0"/>
          <p:cNvSpPr/>
          <p:nvPr isPhoto="0" userDrawn="0"/>
        </p:nvSpPr>
        <p:spPr bwMode="auto">
          <a:xfrm rot="-10800000">
            <a:off x="1047807" y="1028700"/>
            <a:ext cx="176345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 hidden="0"/>
          <p:cNvSpPr/>
          <p:nvPr isPhoto="0" userDrawn="0"/>
        </p:nvSpPr>
        <p:spPr bwMode="auto">
          <a:xfrm rot="5399864">
            <a:off x="311309" y="1746121"/>
            <a:ext cx="14729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FBF6F3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Box 2" hidden="0"/>
          <p:cNvSpPr txBox="1"/>
          <p:nvPr isPhoto="0" userDrawn="0"/>
        </p:nvSpPr>
        <p:spPr bwMode="auto">
          <a:xfrm rot="0">
            <a:off x="1525316" y="1318441"/>
            <a:ext cx="16063548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00"/>
              </a:lnSpc>
              <a:spcBef>
                <a:spcPts val="0"/>
              </a:spcBef>
              <a:defRPr/>
            </a:pPr>
            <a:r>
              <a:rPr lang="en-US" sz="4500" spc="261">
                <a:solidFill>
                  <a:srgbClr val="FF3131"/>
                </a:solidFill>
                <a:latin typeface="Anonymous Pro Bold"/>
              </a:rPr>
              <a:t>NÃO MOSTRE LINKS GENÉRICOS CASO OFEREÇA SUPORTE À COMUNIDADE</a:t>
            </a:r>
            <a:endParaRPr/>
          </a:p>
        </p:txBody>
      </p:sp>
      <p:sp>
        <p:nvSpPr>
          <p:cNvPr id="3" name="TextBox 3" hidden="0"/>
          <p:cNvSpPr txBox="1"/>
          <p:nvPr isPhoto="0" userDrawn="0"/>
        </p:nvSpPr>
        <p:spPr bwMode="auto">
          <a:xfrm rot="0">
            <a:off x="1028700" y="3673441"/>
            <a:ext cx="5129577" cy="501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99"/>
              </a:lnSpc>
              <a:defRPr/>
            </a:pPr>
            <a:r>
              <a:rPr lang="en-US" sz="3000">
                <a:solidFill>
                  <a:srgbClr val="000000"/>
                </a:solidFill>
                <a:latin typeface="Clear Sans Thin"/>
              </a:rPr>
              <a:t>Este site mostra links genéricos no fórum sobre perguntas gerais. Deveria já mostrar tópicos de interesse e não outros links que levam ao que o utilizador está realmente à procura. Os tópicos além disso estão confusos e poucos perceptíveis.</a:t>
            </a:r>
            <a:endParaRPr/>
          </a:p>
        </p:txBody>
      </p:sp>
      <p:sp>
        <p:nvSpPr>
          <p:cNvPr id="4" name="TextBox 4" hidden="0"/>
          <p:cNvSpPr txBox="1"/>
          <p:nvPr isPhoto="0" userDrawn="0"/>
        </p:nvSpPr>
        <p:spPr bwMode="auto">
          <a:xfrm rot="0" flipH="0" flipV="0">
            <a:off x="7522087" y="9029700"/>
            <a:ext cx="9714013" cy="768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2"/>
              </a:lnSpc>
              <a:spcBef>
                <a:spcPts val="0"/>
              </a:spcBef>
              <a:defRPr/>
            </a:pPr>
            <a:r>
              <a:rPr lang="en-US" sz="3050">
                <a:solidFill>
                  <a:srgbClr val="000000"/>
                </a:solidFill>
                <a:latin typeface="Clear Sans Thin"/>
              </a:rPr>
              <a:t>Fig. 1</a:t>
            </a:r>
            <a:r>
              <a:rPr lang="pt-PT" sz="3050">
                <a:solidFill>
                  <a:srgbClr val="000000"/>
                </a:solidFill>
                <a:latin typeface="Clear Sans Thin"/>
              </a:rPr>
              <a:t>6</a:t>
            </a:r>
            <a:r>
              <a:rPr lang="en-US" sz="3050">
                <a:solidFill>
                  <a:srgbClr val="000000"/>
                </a:solidFill>
                <a:latin typeface="Clear Sans Thin"/>
              </a:rPr>
              <a:t> - Site The Klingon Language Institute</a:t>
            </a:r>
            <a:endParaRPr/>
          </a:p>
        </p:txBody>
      </p:sp>
      <p:pic>
        <p:nvPicPr>
          <p:cNvPr id="5" name="Picture 5" hidden="0"/>
          <p:cNvPicPr>
            <a:picLocks noChangeAspect="1"/>
          </p:cNvPicPr>
          <p:nvPr isPhoto="0" userDrawn="0"/>
        </p:nvPicPr>
        <p:blipFill>
          <a:blip r:embed="rId2"/>
          <a:srcRect l="0" t="0" r="0" b="0"/>
          <a:stretch/>
        </p:blipFill>
        <p:spPr bwMode="auto">
          <a:xfrm rot="0" flipH="0" flipV="0">
            <a:off x="6682988" y="2649219"/>
            <a:ext cx="11392141" cy="6526370"/>
          </a:xfrm>
          <a:prstGeom prst="rect">
            <a:avLst/>
          </a:prstGeom>
        </p:spPr>
      </p:pic>
      <p:sp>
        <p:nvSpPr>
          <p:cNvPr id="6" name="AutoShape 6" hidden="0"/>
          <p:cNvSpPr/>
          <p:nvPr isPhoto="0" userDrawn="0"/>
        </p:nvSpPr>
        <p:spPr bwMode="auto">
          <a:xfrm rot="-10800000">
            <a:off x="1047807" y="1028700"/>
            <a:ext cx="176345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 hidden="0"/>
          <p:cNvSpPr/>
          <p:nvPr isPhoto="0" userDrawn="0"/>
        </p:nvSpPr>
        <p:spPr bwMode="auto">
          <a:xfrm rot="5399864">
            <a:off x="311309" y="1746121"/>
            <a:ext cx="14729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FBF6F3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Picture 2" hidden="0"/>
          <p:cNvPicPr>
            <a:picLocks noChangeAspect="1"/>
          </p:cNvPicPr>
          <p:nvPr isPhoto="0" userDrawn="0"/>
        </p:nvPicPr>
        <p:blipFill>
          <a:blip r:embed="rId2"/>
          <a:srcRect l="0" t="0" r="0" b="0"/>
          <a:stretch/>
        </p:blipFill>
        <p:spPr bwMode="auto">
          <a:xfrm rot="0" flipH="0" flipV="0">
            <a:off x="6779018" y="2649220"/>
            <a:ext cx="10480282" cy="6263407"/>
          </a:xfrm>
          <a:prstGeom prst="rect">
            <a:avLst/>
          </a:prstGeom>
        </p:spPr>
      </p:pic>
      <p:sp>
        <p:nvSpPr>
          <p:cNvPr id="3" name="TextBox 3" hidden="0"/>
          <p:cNvSpPr txBox="1"/>
          <p:nvPr isPhoto="0" userDrawn="0"/>
        </p:nvSpPr>
        <p:spPr bwMode="auto">
          <a:xfrm rot="0">
            <a:off x="1525317" y="1730333"/>
            <a:ext cx="16063548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00"/>
              </a:lnSpc>
              <a:spcBef>
                <a:spcPts val="0"/>
              </a:spcBef>
              <a:defRPr/>
            </a:pPr>
            <a:r>
              <a:rPr lang="en-US" sz="4500" spc="261">
                <a:solidFill>
                  <a:srgbClr val="00BF63"/>
                </a:solidFill>
                <a:latin typeface="Anonymous Pro Bold"/>
              </a:rPr>
              <a:t>NÃO OFERECER UM "GUESTBOOK"</a:t>
            </a:r>
            <a:endParaRPr/>
          </a:p>
        </p:txBody>
      </p:sp>
      <p:sp>
        <p:nvSpPr>
          <p:cNvPr id="4" name="TextBox 4" hidden="0"/>
          <p:cNvSpPr txBox="1"/>
          <p:nvPr isPhoto="0" userDrawn="0"/>
        </p:nvSpPr>
        <p:spPr bwMode="auto">
          <a:xfrm rot="0">
            <a:off x="1267191" y="4075947"/>
            <a:ext cx="5129613" cy="4571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99"/>
              </a:lnSpc>
              <a:defRPr/>
            </a:pPr>
            <a:r>
              <a:rPr lang="en-US" sz="3000">
                <a:solidFill>
                  <a:srgbClr val="000000"/>
                </a:solidFill>
                <a:latin typeface="Clear Sans Thin"/>
              </a:rPr>
              <a:t>Em sites de negócios não deve existir GuestBooks. </a:t>
            </a:r>
            <a:endParaRPr/>
          </a:p>
          <a:p>
            <a:pPr algn="just">
              <a:lnSpc>
                <a:spcPts val="4499"/>
              </a:lnSpc>
              <a:defRPr/>
            </a:pPr>
            <a:r>
              <a:rPr lang="en-US" sz="3000">
                <a:solidFill>
                  <a:srgbClr val="000000"/>
                </a:solidFill>
                <a:latin typeface="Clear Sans Thin"/>
              </a:rPr>
              <a:t>Os GuestBooks devem existir apenas </a:t>
            </a:r>
            <a:r>
              <a:rPr lang="en-US" sz="3000">
                <a:solidFill>
                  <a:srgbClr val="000000"/>
                </a:solidFill>
                <a:latin typeface="Clear Sans Thin"/>
              </a:rPr>
              <a:t>onde os utilizadores podem desfrutar de algum benefício ao ver quem mais visitou o site.</a:t>
            </a:r>
            <a:endParaRPr/>
          </a:p>
          <a:p>
            <a:pPr>
              <a:lnSpc>
                <a:spcPts val="4499"/>
              </a:lnSpc>
              <a:defRPr/>
            </a:pPr>
            <a:endParaRPr/>
          </a:p>
        </p:txBody>
      </p:sp>
      <p:sp>
        <p:nvSpPr>
          <p:cNvPr id="5" name="TextBox 5" hidden="0"/>
          <p:cNvSpPr txBox="1"/>
          <p:nvPr isPhoto="0" userDrawn="0"/>
        </p:nvSpPr>
        <p:spPr bwMode="auto">
          <a:xfrm rot="0" flipH="0" flipV="0">
            <a:off x="8693451" y="8802437"/>
            <a:ext cx="6651484" cy="768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2"/>
              </a:lnSpc>
              <a:spcBef>
                <a:spcPts val="0"/>
              </a:spcBef>
              <a:defRPr/>
            </a:pPr>
            <a:r>
              <a:rPr lang="en-US" sz="3050">
                <a:solidFill>
                  <a:srgbClr val="000000"/>
                </a:solidFill>
                <a:latin typeface="Clear Sans Thin"/>
              </a:rPr>
              <a:t>Fig. 1</a:t>
            </a:r>
            <a:r>
              <a:rPr lang="pt-PT" sz="3050">
                <a:solidFill>
                  <a:srgbClr val="000000"/>
                </a:solidFill>
                <a:latin typeface="Clear Sans Thin"/>
              </a:rPr>
              <a:t>7</a:t>
            </a:r>
            <a:r>
              <a:rPr lang="en-US" sz="3050">
                <a:solidFill>
                  <a:srgbClr val="000000"/>
                </a:solidFill>
                <a:latin typeface="Clear Sans Thin"/>
              </a:rPr>
              <a:t> - Site iolnegocios</a:t>
            </a:r>
            <a:endParaRPr/>
          </a:p>
        </p:txBody>
      </p:sp>
      <p:sp>
        <p:nvSpPr>
          <p:cNvPr id="6" name="AutoShape 6" hidden="0"/>
          <p:cNvSpPr/>
          <p:nvPr isPhoto="0" userDrawn="0"/>
        </p:nvSpPr>
        <p:spPr bwMode="auto">
          <a:xfrm rot="-10800000">
            <a:off x="1047807" y="1028700"/>
            <a:ext cx="176345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 hidden="0"/>
          <p:cNvSpPr/>
          <p:nvPr isPhoto="0" userDrawn="0"/>
        </p:nvSpPr>
        <p:spPr bwMode="auto">
          <a:xfrm rot="5399864">
            <a:off x="311309" y="1746121"/>
            <a:ext cx="14729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FBF6F3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" name="Group 2" hidden="0"/>
          <p:cNvGrpSpPr/>
          <p:nvPr isPhoto="0" userDrawn="0"/>
        </p:nvGrpSpPr>
        <p:grpSpPr bwMode="auto">
          <a:xfrm rot="0">
            <a:off x="6013394" y="4640983"/>
            <a:ext cx="556274" cy="556274"/>
            <a:chOff x="0" y="0"/>
            <a:chExt cx="6350000" cy="6350000"/>
          </a:xfrm>
        </p:grpSpPr>
        <p:sp>
          <p:nvSpPr>
            <p:cNvPr id="3" name="Freeform 3" hidden="0"/>
            <p:cNvSpPr/>
            <p:nvPr isPhoto="0" userDrawn="0"/>
          </p:nvSpPr>
          <p:spPr bwMode="auto"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 fill="norm" stroke="1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4" name="Picture 4" hidden="0"/>
          <p:cNvPicPr>
            <a:picLocks noChangeAspect="1"/>
          </p:cNvPicPr>
          <p:nvPr isPhoto="0" userDrawn="0"/>
        </p:nvPicPr>
        <p:blipFill>
          <a:blip r:embed="rId2"/>
          <a:srcRect l="0" t="0" r="0" b="0"/>
          <a:stretch/>
        </p:blipFill>
        <p:spPr bwMode="auto">
          <a:xfrm rot="0" flipH="0" flipV="0">
            <a:off x="14127816" y="-17418"/>
            <a:ext cx="4160184" cy="4114800"/>
          </a:xfrm>
          <a:prstGeom prst="rect">
            <a:avLst/>
          </a:prstGeom>
        </p:spPr>
      </p:pic>
      <p:sp>
        <p:nvSpPr>
          <p:cNvPr id="5" name="TextBox 5" hidden="0"/>
          <p:cNvSpPr txBox="1"/>
          <p:nvPr isPhoto="0" userDrawn="0"/>
        </p:nvSpPr>
        <p:spPr bwMode="auto">
          <a:xfrm rot="0">
            <a:off x="6998106" y="4234849"/>
            <a:ext cx="5276500" cy="2227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52"/>
              </a:lnSpc>
              <a:defRPr/>
            </a:pPr>
            <a:r>
              <a:rPr lang="en-US" sz="3050">
                <a:solidFill>
                  <a:srgbClr val="000000"/>
                </a:solidFill>
                <a:latin typeface="Clear Sans Thin"/>
              </a:rPr>
              <a:t>Facilite o acesso a conteúdos que tenham sido apresentados recentemente</a:t>
            </a:r>
            <a:endParaRPr/>
          </a:p>
        </p:txBody>
      </p:sp>
      <p:sp>
        <p:nvSpPr>
          <p:cNvPr id="6" name="TextBox 6" hidden="0"/>
          <p:cNvSpPr txBox="1"/>
          <p:nvPr isPhoto="0" userDrawn="0"/>
        </p:nvSpPr>
        <p:spPr bwMode="auto">
          <a:xfrm rot="0">
            <a:off x="6095101" y="4636966"/>
            <a:ext cx="392859" cy="47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2"/>
              </a:lnSpc>
              <a:defRPr/>
            </a:pPr>
            <a:r>
              <a:rPr lang="en-US" sz="2600">
                <a:solidFill>
                  <a:srgbClr val="FBF6F3"/>
                </a:solidFill>
                <a:latin typeface="Clear Sans Thin Bold"/>
              </a:rPr>
              <a:t>1</a:t>
            </a:r>
            <a:endParaRPr/>
          </a:p>
        </p:txBody>
      </p:sp>
      <p:sp>
        <p:nvSpPr>
          <p:cNvPr id="7" name="TextBox 7" hidden="0"/>
          <p:cNvSpPr txBox="1"/>
          <p:nvPr isPhoto="0" userDrawn="0"/>
        </p:nvSpPr>
        <p:spPr bwMode="auto">
          <a:xfrm rot="0">
            <a:off x="2543559" y="1797604"/>
            <a:ext cx="13200881" cy="199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00"/>
              </a:lnSpc>
              <a:spcBef>
                <a:spcPts val="0"/>
              </a:spcBef>
              <a:defRPr/>
            </a:pPr>
            <a:r>
              <a:rPr lang="en-US" sz="6500" spc="377">
                <a:solidFill>
                  <a:srgbClr val="000000"/>
                </a:solidFill>
                <a:latin typeface="Anonymous Pro Bold"/>
              </a:rPr>
              <a:t>ARQUIVOS E ACESSO A CONTEÚDO PASSADO</a:t>
            </a:r>
            <a:endParaRPr/>
          </a:p>
        </p:txBody>
      </p:sp>
      <p:pic>
        <p:nvPicPr>
          <p:cNvPr id="8" name="Picture 8" hidden="0"/>
          <p:cNvPicPr>
            <a:picLocks noChangeAspect="1"/>
          </p:cNvPicPr>
          <p:nvPr isPhoto="0" userDrawn="0"/>
        </p:nvPicPr>
        <p:blipFill>
          <a:blip r:embed="rId2"/>
          <a:srcRect l="0" t="0" r="0" b="0"/>
          <a:stretch/>
        </p:blipFill>
        <p:spPr bwMode="auto">
          <a:xfrm rot="0" flipH="1" flipV="1">
            <a:off x="-1051392" y="7200900"/>
            <a:ext cx="4160184" cy="411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FBF6F3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Picture 2" hidden="0"/>
          <p:cNvPicPr>
            <a:picLocks noChangeAspect="1"/>
          </p:cNvPicPr>
          <p:nvPr isPhoto="0" userDrawn="0"/>
        </p:nvPicPr>
        <p:blipFill>
          <a:blip r:embed="rId2"/>
          <a:srcRect l="0" t="0" r="0" b="0"/>
          <a:stretch/>
        </p:blipFill>
        <p:spPr bwMode="auto">
          <a:xfrm rot="0" flipH="0" flipV="0">
            <a:off x="5262053" y="3541109"/>
            <a:ext cx="11997247" cy="5717191"/>
          </a:xfrm>
          <a:prstGeom prst="rect">
            <a:avLst/>
          </a:prstGeom>
        </p:spPr>
      </p:pic>
      <p:sp>
        <p:nvSpPr>
          <p:cNvPr id="3" name="TextBox 3" hidden="0"/>
          <p:cNvSpPr txBox="1"/>
          <p:nvPr isPhoto="0" userDrawn="0"/>
        </p:nvSpPr>
        <p:spPr bwMode="auto">
          <a:xfrm rot="0">
            <a:off x="1525317" y="1387433"/>
            <a:ext cx="16063548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00"/>
              </a:lnSpc>
              <a:spcBef>
                <a:spcPts val="0"/>
              </a:spcBef>
              <a:defRPr/>
            </a:pPr>
            <a:r>
              <a:rPr lang="en-US" sz="4500" spc="261">
                <a:solidFill>
                  <a:srgbClr val="00BF63"/>
                </a:solidFill>
                <a:latin typeface="Anonymous Pro Bold"/>
              </a:rPr>
              <a:t>FACILITE O ACESSO A CONTEÚDOS QUE TENHAM SIDO APRESENTADOS RECENTEMENTE</a:t>
            </a:r>
            <a:endParaRPr/>
          </a:p>
        </p:txBody>
      </p:sp>
      <p:sp>
        <p:nvSpPr>
          <p:cNvPr id="4" name="TextBox 4" hidden="0"/>
          <p:cNvSpPr txBox="1"/>
          <p:nvPr isPhoto="0" userDrawn="0"/>
        </p:nvSpPr>
        <p:spPr bwMode="auto">
          <a:xfrm rot="0" flipH="0" flipV="0">
            <a:off x="601499" y="4610250"/>
            <a:ext cx="4129920" cy="1599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  <a:defRPr/>
            </a:pPr>
            <a:r>
              <a:rPr lang="en-US" sz="2800">
                <a:solidFill>
                  <a:srgbClr val="000000"/>
                </a:solidFill>
                <a:latin typeface="Clear Sans Thin"/>
              </a:rPr>
              <a:t>Para isso pode-se colocar itens recentes nos</a:t>
            </a:r>
            <a:r>
              <a:rPr lang="pt-PT" sz="2800">
                <a:solidFill>
                  <a:srgbClr val="000000"/>
                </a:solidFill>
                <a:latin typeface="Clear Sans Thin"/>
              </a:rPr>
              <a:t> </a:t>
            </a:r>
            <a:r>
              <a:rPr lang="en-US" sz="2800">
                <a:solidFill>
                  <a:srgbClr val="000000"/>
                </a:solidFill>
                <a:latin typeface="Clear Sans Thin"/>
              </a:rPr>
              <a:t>arquivos</a:t>
            </a:r>
            <a:r>
              <a:rPr lang="pt-PT" sz="2800">
                <a:solidFill>
                  <a:srgbClr val="000000"/>
                </a:solidFill>
                <a:latin typeface="Clear Sans Thin"/>
              </a:rPr>
              <a:t> </a:t>
            </a:r>
            <a:r>
              <a:rPr lang="en-US" sz="2800">
                <a:solidFill>
                  <a:srgbClr val="000000"/>
                </a:solidFill>
                <a:latin typeface="Clear Sans Thin"/>
              </a:rPr>
              <a:t>permanentes.</a:t>
            </a:r>
            <a:endParaRPr lang="en-US" sz="2800">
              <a:solidFill>
                <a:srgbClr val="000000"/>
              </a:solidFill>
              <a:latin typeface="Clear Sans Thin"/>
            </a:endParaRPr>
          </a:p>
        </p:txBody>
      </p:sp>
      <p:sp>
        <p:nvSpPr>
          <p:cNvPr id="5" name="TextBox 5" hidden="0"/>
          <p:cNvSpPr txBox="1"/>
          <p:nvPr isPhoto="0" userDrawn="0"/>
        </p:nvSpPr>
        <p:spPr bwMode="auto">
          <a:xfrm rot="0" flipH="0" flipV="0">
            <a:off x="8830064" y="9029700"/>
            <a:ext cx="7773576" cy="768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2"/>
              </a:lnSpc>
              <a:spcBef>
                <a:spcPts val="0"/>
              </a:spcBef>
              <a:defRPr/>
            </a:pPr>
            <a:r>
              <a:rPr lang="en-US" sz="3050">
                <a:solidFill>
                  <a:srgbClr val="000000"/>
                </a:solidFill>
                <a:latin typeface="Clear Sans Thin"/>
              </a:rPr>
              <a:t>Fig. 1</a:t>
            </a:r>
            <a:r>
              <a:rPr lang="pt-PT" sz="3050">
                <a:solidFill>
                  <a:srgbClr val="000000"/>
                </a:solidFill>
                <a:latin typeface="Clear Sans Thin"/>
              </a:rPr>
              <a:t>8</a:t>
            </a:r>
            <a:r>
              <a:rPr lang="en-US" sz="3050">
                <a:solidFill>
                  <a:srgbClr val="000000"/>
                </a:solidFill>
                <a:latin typeface="Clear Sans Thin"/>
              </a:rPr>
              <a:t> - Arquivo SIC Notícias</a:t>
            </a:r>
            <a:r>
              <a:rPr lang="en-US" sz="3050">
                <a:solidFill>
                  <a:srgbClr val="000000"/>
                </a:solidFill>
                <a:latin typeface="Clear Sans Thin"/>
              </a:rPr>
              <a:t> </a:t>
            </a:r>
            <a:endParaRPr/>
          </a:p>
        </p:txBody>
      </p:sp>
      <p:sp>
        <p:nvSpPr>
          <p:cNvPr id="6" name="AutoShape 6" hidden="0"/>
          <p:cNvSpPr/>
          <p:nvPr isPhoto="0" userDrawn="0"/>
        </p:nvSpPr>
        <p:spPr bwMode="auto">
          <a:xfrm rot="-10800000">
            <a:off x="1047807" y="1028700"/>
            <a:ext cx="176345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 hidden="0"/>
          <p:cNvSpPr/>
          <p:nvPr isPhoto="0" userDrawn="0"/>
        </p:nvSpPr>
        <p:spPr bwMode="auto">
          <a:xfrm rot="5399864">
            <a:off x="311309" y="1746121"/>
            <a:ext cx="14729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FBF6F3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Box 2" hidden="0"/>
          <p:cNvSpPr txBox="1"/>
          <p:nvPr isPhoto="0" userDrawn="0"/>
        </p:nvSpPr>
        <p:spPr bwMode="auto">
          <a:xfrm rot="0">
            <a:off x="1603534" y="4462462"/>
            <a:ext cx="15080932" cy="136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799"/>
              </a:lnSpc>
              <a:spcBef>
                <a:spcPts val="0"/>
              </a:spcBef>
              <a:defRPr/>
            </a:pPr>
            <a:r>
              <a:rPr lang="en-US" sz="9000" spc="521">
                <a:solidFill>
                  <a:srgbClr val="000000"/>
                </a:solidFill>
                <a:latin typeface="Anonymous Pro Bold"/>
              </a:rPr>
              <a:t>WEBGRAFÍA</a:t>
            </a:r>
            <a:endParaRPr/>
          </a:p>
        </p:txBody>
      </p:sp>
      <p:sp>
        <p:nvSpPr>
          <p:cNvPr id="3" name="AutoShape 3" hidden="0"/>
          <p:cNvSpPr/>
          <p:nvPr isPhoto="0" userDrawn="0"/>
        </p:nvSpPr>
        <p:spPr bwMode="auto">
          <a:xfrm rot="-10800000">
            <a:off x="1047807" y="1028700"/>
            <a:ext cx="176345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 hidden="0"/>
          <p:cNvSpPr/>
          <p:nvPr isPhoto="0" userDrawn="0"/>
        </p:nvSpPr>
        <p:spPr bwMode="auto">
          <a:xfrm rot="5399864">
            <a:off x="311309" y="1746121"/>
            <a:ext cx="14729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 hidden="0"/>
          <p:cNvSpPr/>
          <p:nvPr isPhoto="0" userDrawn="0"/>
        </p:nvSpPr>
        <p:spPr bwMode="auto">
          <a:xfrm rot="-10800000">
            <a:off x="1200207" y="1181099"/>
            <a:ext cx="176345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 hidden="0"/>
          <p:cNvSpPr/>
          <p:nvPr isPhoto="0" userDrawn="0"/>
        </p:nvSpPr>
        <p:spPr bwMode="auto">
          <a:xfrm rot="5399864">
            <a:off x="463709" y="1898521"/>
            <a:ext cx="14729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 hidden="0"/>
          <p:cNvSpPr/>
          <p:nvPr isPhoto="0" userDrawn="0"/>
        </p:nvSpPr>
        <p:spPr bwMode="auto">
          <a:xfrm rot="-10800000">
            <a:off x="15514896" y="9220200"/>
            <a:ext cx="176345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 hidden="0"/>
          <p:cNvSpPr/>
          <p:nvPr isPhoto="0" userDrawn="0"/>
        </p:nvSpPr>
        <p:spPr bwMode="auto">
          <a:xfrm rot="5399864">
            <a:off x="16560959" y="8502779"/>
            <a:ext cx="14729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 hidden="0"/>
          <p:cNvSpPr/>
          <p:nvPr isPhoto="0" userDrawn="0"/>
        </p:nvSpPr>
        <p:spPr bwMode="auto">
          <a:xfrm rot="-10800000">
            <a:off x="15667297" y="9372600"/>
            <a:ext cx="176345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 hidden="0"/>
          <p:cNvSpPr/>
          <p:nvPr isPhoto="0" userDrawn="0"/>
        </p:nvSpPr>
        <p:spPr bwMode="auto">
          <a:xfrm rot="5399864">
            <a:off x="16713359" y="8655179"/>
            <a:ext cx="14729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FBF6F3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Box 2" hidden="0"/>
          <p:cNvSpPr txBox="1"/>
          <p:nvPr isPhoto="0" userDrawn="0"/>
        </p:nvSpPr>
        <p:spPr bwMode="auto">
          <a:xfrm rot="0">
            <a:off x="1028700" y="495299"/>
            <a:ext cx="16230636" cy="10101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99"/>
              </a:lnSpc>
              <a:defRPr/>
            </a:pPr>
            <a:r>
              <a:rPr lang="en-US" sz="3400">
                <a:solidFill>
                  <a:srgbClr val="000000"/>
                </a:solidFill>
                <a:latin typeface="Clear Sans Thin"/>
              </a:rPr>
              <a:t>Fonte de informação:</a:t>
            </a:r>
            <a:endParaRPr/>
          </a:p>
          <a:p>
            <a:pPr>
              <a:lnSpc>
                <a:spcPts val="4759"/>
              </a:lnSpc>
              <a:defRPr/>
            </a:pPr>
            <a:r>
              <a:rPr lang="en-US" sz="3400">
                <a:solidFill>
                  <a:srgbClr val="000000"/>
                </a:solidFill>
                <a:latin typeface="Clear Sans Thin"/>
              </a:rPr>
              <a:t>https://www.nngroup.com/articles/113-design-guidelines-homepage-usability/ , consultado diversas vezes de 13 a 19 de março de 2023</a:t>
            </a:r>
            <a:endParaRPr/>
          </a:p>
          <a:p>
            <a:pPr>
              <a:lnSpc>
                <a:spcPts val="4759"/>
              </a:lnSpc>
              <a:defRPr/>
            </a:pPr>
            <a:endParaRPr/>
          </a:p>
          <a:p>
            <a:pPr>
              <a:lnSpc>
                <a:spcPts val="4759"/>
              </a:lnSpc>
              <a:defRPr/>
            </a:pPr>
            <a:r>
              <a:rPr lang="en-US" sz="3400">
                <a:solidFill>
                  <a:srgbClr val="000000"/>
                </a:solidFill>
                <a:latin typeface="Clear Sans Thin"/>
              </a:rPr>
              <a:t>Fig 1:  consultado 13 de março de 2023. </a:t>
            </a:r>
            <a:endParaRPr/>
          </a:p>
          <a:p>
            <a:pPr>
              <a:lnSpc>
                <a:spcPts val="4759"/>
              </a:lnSpc>
              <a:defRPr/>
            </a:pPr>
            <a:r>
              <a:rPr lang="en-US" sz="3400">
                <a:solidFill>
                  <a:srgbClr val="000000"/>
                </a:solidFill>
                <a:latin typeface="Clear Sans Thin"/>
              </a:rPr>
              <a:t>h</a:t>
            </a:r>
            <a:r>
              <a:rPr lang="en-US" sz="3400" u="sng">
                <a:solidFill>
                  <a:srgbClr val="000000"/>
                </a:solidFill>
                <a:latin typeface="Clear Sans Thin"/>
                <a:hlinkClick r:id="rId2" tooltip="http://home.mcom.com/home/welcome.html"/>
              </a:rPr>
              <a:t>ttp://home.mcom.com/home/welcome.html</a:t>
            </a:r>
            <a:endParaRPr/>
          </a:p>
          <a:p>
            <a:pPr>
              <a:lnSpc>
                <a:spcPts val="4759"/>
              </a:lnSpc>
              <a:defRPr/>
            </a:pPr>
            <a:r>
              <a:rPr lang="en-US" sz="3400">
                <a:solidFill>
                  <a:srgbClr val="000000"/>
                </a:solidFill>
                <a:latin typeface="Clear Sans Thin"/>
              </a:rPr>
              <a:t>Fig 2:  consultado 13 de março de 2023. </a:t>
            </a:r>
            <a:endParaRPr/>
          </a:p>
          <a:p>
            <a:pPr>
              <a:lnSpc>
                <a:spcPts val="4759"/>
              </a:lnSpc>
              <a:defRPr/>
            </a:pPr>
            <a:r>
              <a:rPr lang="pt-PT" sz="3400">
                <a:solidFill>
                  <a:srgbClr val="000000"/>
                </a:solidFill>
                <a:latin typeface="Clear Sans Thin"/>
              </a:rPr>
              <a:t>h</a:t>
            </a:r>
            <a:r>
              <a:rPr lang="en-US" sz="3400">
                <a:solidFill>
                  <a:srgbClr val="000000"/>
                </a:solidFill>
                <a:latin typeface="Clear Sans Thin"/>
              </a:rPr>
              <a:t>ttps://www.apple.com/pt/</a:t>
            </a:r>
            <a:endParaRPr/>
          </a:p>
          <a:p>
            <a:pPr>
              <a:lnSpc>
                <a:spcPts val="4759"/>
              </a:lnSpc>
              <a:defRPr/>
            </a:pPr>
            <a:r>
              <a:rPr lang="en-US" sz="3400">
                <a:solidFill>
                  <a:srgbClr val="000000"/>
                </a:solidFill>
                <a:latin typeface="Clear Sans Thin"/>
              </a:rPr>
              <a:t>Fig 3:  consultado 14 de março de 2023. </a:t>
            </a:r>
            <a:endParaRPr/>
          </a:p>
          <a:p>
            <a:pPr>
              <a:lnSpc>
                <a:spcPts val="4759"/>
              </a:lnSpc>
              <a:defRPr/>
            </a:pPr>
            <a:r>
              <a:rPr lang="en-US" sz="3400">
                <a:solidFill>
                  <a:srgbClr val="000000"/>
                </a:solidFill>
                <a:latin typeface="Clear Sans Thin"/>
              </a:rPr>
              <a:t>https://www.facebook.com</a:t>
            </a:r>
            <a:endParaRPr/>
          </a:p>
          <a:p>
            <a:pPr>
              <a:lnSpc>
                <a:spcPts val="4759"/>
              </a:lnSpc>
              <a:defRPr/>
            </a:pPr>
            <a:r>
              <a:rPr lang="en-US" sz="3400">
                <a:solidFill>
                  <a:srgbClr val="000000"/>
                </a:solidFill>
                <a:latin typeface="Clear Sans Thin"/>
              </a:rPr>
              <a:t>Fig 4:  consultado 17 de março de 2023. </a:t>
            </a:r>
            <a:endParaRPr/>
          </a:p>
          <a:p>
            <a:pPr>
              <a:lnSpc>
                <a:spcPts val="4759"/>
              </a:lnSpc>
              <a:defRPr/>
            </a:pPr>
            <a:r>
              <a:rPr lang="en-US" sz="3400">
                <a:solidFill>
                  <a:srgbClr val="000000"/>
                </a:solidFill>
                <a:latin typeface="Clear Sans Thin"/>
              </a:rPr>
              <a:t>https://www.nike.com/pt</a:t>
            </a:r>
            <a:endParaRPr/>
          </a:p>
          <a:p>
            <a:pPr>
              <a:lnSpc>
                <a:spcPts val="4759"/>
              </a:lnSpc>
              <a:defRPr/>
            </a:pPr>
            <a:r>
              <a:rPr lang="en-US" sz="3400">
                <a:solidFill>
                  <a:srgbClr val="000000"/>
                </a:solidFill>
                <a:latin typeface="Clear Sans Thin"/>
              </a:rPr>
              <a:t>Fig 5:  consultado 17 de março de 2023. </a:t>
            </a:r>
            <a:endParaRPr/>
          </a:p>
          <a:p>
            <a:pPr>
              <a:lnSpc>
                <a:spcPts val="4759"/>
              </a:lnSpc>
              <a:defRPr/>
            </a:pPr>
            <a:r>
              <a:rPr lang="en-US" sz="3400">
                <a:solidFill>
                  <a:srgbClr val="000000"/>
                </a:solidFill>
                <a:latin typeface="Clear Sans Thin"/>
              </a:rPr>
              <a:t>https://pt.investing.com/equities/</a:t>
            </a:r>
            <a:endParaRPr/>
          </a:p>
          <a:p>
            <a:pPr>
              <a:lnSpc>
                <a:spcPts val="4759"/>
              </a:lnSpc>
              <a:defRPr/>
            </a:pPr>
            <a:r>
              <a:rPr lang="en-US" sz="3400">
                <a:solidFill>
                  <a:srgbClr val="000000"/>
                </a:solidFill>
                <a:latin typeface="Clear Sans Thin"/>
              </a:rPr>
              <a:t>Fig 6: consultado 15 de março de 2023. </a:t>
            </a:r>
            <a:endParaRPr/>
          </a:p>
          <a:p>
            <a:pPr>
              <a:lnSpc>
                <a:spcPts val="4759"/>
              </a:lnSpc>
              <a:defRPr/>
            </a:pPr>
            <a:r>
              <a:rPr lang="en-US" sz="3400">
                <a:solidFill>
                  <a:srgbClr val="000000"/>
                </a:solidFill>
                <a:latin typeface="Clear Sans Thin"/>
              </a:rPr>
              <a:t>https://www.infomoney.com.br</a:t>
            </a:r>
            <a:endParaRPr/>
          </a:p>
          <a:p>
            <a:pPr marL="0" lvl="0" indent="0">
              <a:lnSpc>
                <a:spcPts val="4759"/>
              </a:lnSpc>
              <a:spcBef>
                <a:spcPts val="0"/>
              </a:spcBef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FBF6F3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Box 2" hidden="0"/>
          <p:cNvSpPr txBox="1"/>
          <p:nvPr isPhoto="0" userDrawn="0"/>
        </p:nvSpPr>
        <p:spPr bwMode="auto">
          <a:xfrm rot="0">
            <a:off x="1028700" y="361949"/>
            <a:ext cx="16230707" cy="10274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  <a:defRPr/>
            </a:pPr>
            <a:r>
              <a:rPr lang="en-US" sz="3400">
                <a:solidFill>
                  <a:srgbClr val="000000"/>
                </a:solidFill>
                <a:latin typeface="Clear Sans Thin"/>
              </a:rPr>
              <a:t>Fig 7 e 8:  consultado 16 de março de 2023. </a:t>
            </a:r>
            <a:endParaRPr/>
          </a:p>
          <a:p>
            <a:pPr>
              <a:lnSpc>
                <a:spcPts val="4759"/>
              </a:lnSpc>
              <a:defRPr/>
            </a:pPr>
            <a:r>
              <a:rPr lang="en-US" sz="3400">
                <a:solidFill>
                  <a:srgbClr val="000000"/>
                </a:solidFill>
                <a:latin typeface="Clear Sans Thin"/>
              </a:rPr>
              <a:t>https://www.msn.com/pt-pt/financas</a:t>
            </a:r>
            <a:endParaRPr/>
          </a:p>
          <a:p>
            <a:pPr>
              <a:lnSpc>
                <a:spcPts val="4759"/>
              </a:lnSpc>
              <a:defRPr/>
            </a:pPr>
            <a:r>
              <a:rPr lang="en-US" sz="3400">
                <a:solidFill>
                  <a:srgbClr val="000000"/>
                </a:solidFill>
                <a:latin typeface="Clear Sans Thin"/>
              </a:rPr>
              <a:t>Fig 9:</a:t>
            </a:r>
            <a:r>
              <a:rPr lang="pt-PT" sz="3400">
                <a:solidFill>
                  <a:srgbClr val="000000"/>
                </a:solidFill>
                <a:latin typeface="Clear Sans Thin"/>
              </a:rPr>
              <a:t> </a:t>
            </a:r>
            <a:r>
              <a:rPr lang="en-US" sz="3400" b="0" i="0" u="none" strike="noStrike" cap="none" spc="0">
                <a:solidFill>
                  <a:srgbClr val="000000"/>
                </a:solidFill>
                <a:latin typeface="Clear Sans Thin"/>
                <a:ea typeface="Clear Sans Thin"/>
                <a:cs typeface="Clear Sans Thin"/>
              </a:rPr>
              <a:t>consultado 16 de março de 2023. </a:t>
            </a:r>
            <a:endParaRPr/>
          </a:p>
          <a:p>
            <a:pPr>
              <a:lnSpc>
                <a:spcPts val="4759"/>
              </a:lnSpc>
              <a:defRPr/>
            </a:pPr>
            <a:r>
              <a:rPr lang="en-US" sz="3400">
                <a:solidFill>
                  <a:srgbClr val="000000"/>
                </a:solidFill>
                <a:latin typeface="Clear Sans Thin"/>
              </a:rPr>
              <a:t>h</a:t>
            </a:r>
            <a:r>
              <a:rPr lang="en-US" sz="3400" u="sng">
                <a:solidFill>
                  <a:srgbClr val="000000"/>
                </a:solidFill>
                <a:latin typeface="Clear Sans Thin"/>
                <a:hlinkClick r:id="rId2" tooltip="http://home.mcom.com/home/welcome.html"/>
              </a:rPr>
              <a:t>ttp://bancobpi.pt/cotacoes</a:t>
            </a:r>
            <a:endParaRPr/>
          </a:p>
          <a:p>
            <a:pPr>
              <a:lnSpc>
                <a:spcPts val="4759"/>
              </a:lnSpc>
              <a:defRPr/>
            </a:pPr>
            <a:r>
              <a:rPr lang="en-US" sz="3400">
                <a:solidFill>
                  <a:srgbClr val="000000"/>
                </a:solidFill>
                <a:latin typeface="Clear Sans Thin"/>
              </a:rPr>
              <a:t>Fig 10: consultado 18 de março de 2023. </a:t>
            </a:r>
            <a:endParaRPr/>
          </a:p>
          <a:p>
            <a:pPr>
              <a:lnSpc>
                <a:spcPts val="4759"/>
              </a:lnSpc>
              <a:defRPr/>
            </a:pPr>
            <a:r>
              <a:rPr lang="en-US" sz="3400">
                <a:solidFill>
                  <a:srgbClr val="000000"/>
                </a:solidFill>
                <a:latin typeface="Clear Sans Thin"/>
              </a:rPr>
              <a:t>https://www.publico.pt/ , consultado a 18-03-2023</a:t>
            </a:r>
            <a:endParaRPr/>
          </a:p>
          <a:p>
            <a:pPr>
              <a:lnSpc>
                <a:spcPts val="4759"/>
              </a:lnSpc>
              <a:defRPr/>
            </a:pPr>
            <a:r>
              <a:rPr lang="en-US" sz="3400">
                <a:solidFill>
                  <a:srgbClr val="000000"/>
                </a:solidFill>
                <a:latin typeface="Clear Sans Thin"/>
              </a:rPr>
              <a:t>Fig. 11: consultado 18 de março de 2023. </a:t>
            </a:r>
            <a:endParaRPr/>
          </a:p>
          <a:p>
            <a:pPr>
              <a:lnSpc>
                <a:spcPts val="4759"/>
              </a:lnSpc>
              <a:defRPr/>
            </a:pPr>
            <a:r>
              <a:rPr lang="en-US" sz="3400">
                <a:solidFill>
                  <a:srgbClr val="000000"/>
                </a:solidFill>
                <a:latin typeface="Clear Sans Thin"/>
              </a:rPr>
              <a:t>https://www.publico.pt/interactivos/mapa-vagos-freguesias/</a:t>
            </a:r>
            <a:endParaRPr/>
          </a:p>
          <a:p>
            <a:pPr>
              <a:lnSpc>
                <a:spcPts val="4759"/>
              </a:lnSpc>
              <a:defRPr/>
            </a:pPr>
            <a:r>
              <a:rPr lang="en-US" sz="3400">
                <a:solidFill>
                  <a:srgbClr val="000000"/>
                </a:solidFill>
                <a:latin typeface="Clear Sans Thin"/>
              </a:rPr>
              <a:t>Fig. 12 e Fig.14: consultado 19 de março de 2023. </a:t>
            </a:r>
            <a:endParaRPr/>
          </a:p>
          <a:p>
            <a:pPr>
              <a:lnSpc>
                <a:spcPts val="4759"/>
              </a:lnSpc>
              <a:defRPr/>
            </a:pPr>
            <a:r>
              <a:rPr lang="en-US" sz="3400">
                <a:solidFill>
                  <a:srgbClr val="000000"/>
                </a:solidFill>
                <a:latin typeface="Clear Sans Thin"/>
              </a:rPr>
              <a:t>https://www.dnoticias.pt/ </a:t>
            </a:r>
            <a:endParaRPr/>
          </a:p>
          <a:p>
            <a:pPr>
              <a:lnSpc>
                <a:spcPts val="4759"/>
              </a:lnSpc>
              <a:defRPr/>
            </a:pPr>
            <a:r>
              <a:rPr lang="en-US" sz="3400">
                <a:solidFill>
                  <a:srgbClr val="000000"/>
                </a:solidFill>
                <a:latin typeface="Clear Sans Thin"/>
              </a:rPr>
              <a:t>Fig.13 e Fig.14: consultado 19 de março de 2023. </a:t>
            </a:r>
            <a:endParaRPr/>
          </a:p>
          <a:p>
            <a:pPr>
              <a:lnSpc>
                <a:spcPts val="4759"/>
              </a:lnSpc>
              <a:defRPr/>
            </a:pPr>
            <a:r>
              <a:rPr lang="en-US" sz="3400">
                <a:solidFill>
                  <a:srgbClr val="000000"/>
                </a:solidFill>
                <a:latin typeface="Clear Sans Thin"/>
              </a:rPr>
              <a:t>https://www.dnoticias.pt/agregador/a-guerra/ </a:t>
            </a:r>
            <a:endParaRPr/>
          </a:p>
          <a:p>
            <a:pPr>
              <a:lnSpc>
                <a:spcPts val="4759"/>
              </a:lnSpc>
              <a:defRPr/>
            </a:pPr>
            <a:r>
              <a:rPr lang="en-US" sz="3400">
                <a:solidFill>
                  <a:srgbClr val="000000"/>
                </a:solidFill>
                <a:latin typeface="Clear Sans Thin"/>
              </a:rPr>
              <a:t>Fig. 14: consultado 19 de março de 2023. </a:t>
            </a:r>
            <a:endParaRPr/>
          </a:p>
          <a:p>
            <a:pPr>
              <a:lnSpc>
                <a:spcPts val="4759"/>
              </a:lnSpc>
              <a:defRPr/>
            </a:pPr>
            <a:r>
              <a:rPr lang="en-US" sz="3400">
                <a:solidFill>
                  <a:srgbClr val="000000"/>
                </a:solidFill>
                <a:latin typeface="Clear Sans Thin"/>
              </a:rPr>
              <a:t>https://www.dnoticias.pt/2023/3/19/352671-putin-visita-mariupol-na-primeira-visita-surpresa-ao-donbass/ </a:t>
            </a:r>
            <a:endParaRPr/>
          </a:p>
          <a:p>
            <a:pPr>
              <a:lnSpc>
                <a:spcPts val="4759"/>
              </a:lnSpc>
              <a:defRPr/>
            </a:pPr>
            <a:endParaRPr/>
          </a:p>
          <a:p>
            <a:pPr marL="0" lvl="0" indent="0">
              <a:lnSpc>
                <a:spcPts val="4759"/>
              </a:lnSpc>
              <a:spcBef>
                <a:spcPts val="0"/>
              </a:spcBef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FBF6F3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Box 2" hidden="0"/>
          <p:cNvSpPr txBox="1"/>
          <p:nvPr isPhoto="0" userDrawn="0"/>
        </p:nvSpPr>
        <p:spPr bwMode="auto">
          <a:xfrm rot="0">
            <a:off x="780390" y="361949"/>
            <a:ext cx="16904861" cy="4835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  <a:defRPr/>
            </a:pPr>
            <a:r>
              <a:rPr lang="en-US" sz="3400">
                <a:solidFill>
                  <a:srgbClr val="000000"/>
                </a:solidFill>
                <a:latin typeface="Clear Sans Thin"/>
              </a:rPr>
              <a:t>Fig. 1</a:t>
            </a:r>
            <a:r>
              <a:rPr lang="pt-PT" sz="3400">
                <a:solidFill>
                  <a:srgbClr val="000000"/>
                </a:solidFill>
                <a:latin typeface="Clear Sans Thin"/>
              </a:rPr>
              <a:t>5</a:t>
            </a:r>
            <a:r>
              <a:rPr lang="en-US" sz="3400">
                <a:solidFill>
                  <a:srgbClr val="000000"/>
                </a:solidFill>
                <a:latin typeface="Clear Sans Thin"/>
              </a:rPr>
              <a:t>: consultado 19 de março de 2023. </a:t>
            </a:r>
            <a:endParaRPr/>
          </a:p>
          <a:p>
            <a:pPr>
              <a:lnSpc>
                <a:spcPts val="4759"/>
              </a:lnSpc>
              <a:defRPr/>
            </a:pPr>
            <a:r>
              <a:rPr lang="en-US" sz="3400">
                <a:solidFill>
                  <a:srgbClr val="000000"/>
                </a:solidFill>
                <a:latin typeface="Clear Sans Thin"/>
              </a:rPr>
              <a:t>https://www.mathworks.com/matlabcentral/?s_tid=gn_mlc </a:t>
            </a:r>
            <a:endParaRPr/>
          </a:p>
          <a:p>
            <a:pPr>
              <a:lnSpc>
                <a:spcPts val="4759"/>
              </a:lnSpc>
              <a:defRPr/>
            </a:pPr>
            <a:r>
              <a:rPr lang="en-US" sz="3400">
                <a:solidFill>
                  <a:srgbClr val="000000"/>
                </a:solidFill>
                <a:latin typeface="Clear Sans Thin"/>
              </a:rPr>
              <a:t>Fig. 1</a:t>
            </a:r>
            <a:r>
              <a:rPr lang="pt-PT" sz="3400">
                <a:solidFill>
                  <a:srgbClr val="000000"/>
                </a:solidFill>
                <a:latin typeface="Clear Sans Thin"/>
              </a:rPr>
              <a:t>6</a:t>
            </a:r>
            <a:r>
              <a:rPr lang="en-US" sz="3400">
                <a:solidFill>
                  <a:srgbClr val="000000"/>
                </a:solidFill>
                <a:latin typeface="Clear Sans Thin"/>
              </a:rPr>
              <a:t>: consultado 19 de março de 2023. </a:t>
            </a:r>
            <a:endParaRPr/>
          </a:p>
          <a:p>
            <a:pPr>
              <a:lnSpc>
                <a:spcPts val="4759"/>
              </a:lnSpc>
              <a:defRPr/>
            </a:pPr>
            <a:r>
              <a:rPr lang="en-US" sz="3400">
                <a:solidFill>
                  <a:srgbClr val="000000"/>
                </a:solidFill>
                <a:latin typeface="Clear Sans Thin"/>
              </a:rPr>
              <a:t>https://www.kli.org/forums/</a:t>
            </a:r>
            <a:endParaRPr/>
          </a:p>
          <a:p>
            <a:pPr>
              <a:lnSpc>
                <a:spcPts val="4759"/>
              </a:lnSpc>
              <a:defRPr/>
            </a:pPr>
            <a:r>
              <a:rPr lang="en-US" sz="3400">
                <a:solidFill>
                  <a:srgbClr val="000000"/>
                </a:solidFill>
                <a:latin typeface="Clear Sans Thin"/>
              </a:rPr>
              <a:t>Fig. 1</a:t>
            </a:r>
            <a:r>
              <a:rPr lang="pt-PT" sz="3400">
                <a:solidFill>
                  <a:srgbClr val="000000"/>
                </a:solidFill>
                <a:latin typeface="Clear Sans Thin"/>
              </a:rPr>
              <a:t>7</a:t>
            </a:r>
            <a:r>
              <a:rPr lang="en-US" sz="3400">
                <a:solidFill>
                  <a:srgbClr val="000000"/>
                </a:solidFill>
                <a:latin typeface="Clear Sans Thin"/>
              </a:rPr>
              <a:t>: consultado 19 de março de 2023. </a:t>
            </a:r>
            <a:endParaRPr/>
          </a:p>
          <a:p>
            <a:pPr>
              <a:lnSpc>
                <a:spcPts val="4759"/>
              </a:lnSpc>
              <a:defRPr/>
            </a:pPr>
            <a:r>
              <a:rPr lang="en-US" sz="3400">
                <a:solidFill>
                  <a:srgbClr val="000000"/>
                </a:solidFill>
                <a:latin typeface="Clear Sans Thin"/>
              </a:rPr>
              <a:t>https://www.iolnegocios.pt/</a:t>
            </a:r>
            <a:endParaRPr/>
          </a:p>
          <a:p>
            <a:pPr>
              <a:lnSpc>
                <a:spcPts val="4758"/>
              </a:lnSpc>
              <a:defRPr/>
            </a:pPr>
            <a:r>
              <a:rPr lang="en-US" sz="3400">
                <a:solidFill>
                  <a:srgbClr val="000000"/>
                </a:solidFill>
                <a:latin typeface="Clear Sans Thin"/>
              </a:rPr>
              <a:t>Fig. 1</a:t>
            </a:r>
            <a:r>
              <a:rPr lang="pt-PT" sz="3400">
                <a:solidFill>
                  <a:srgbClr val="000000"/>
                </a:solidFill>
                <a:latin typeface="Clear Sans Thin"/>
              </a:rPr>
              <a:t>8</a:t>
            </a:r>
            <a:r>
              <a:rPr lang="en-US" sz="3400">
                <a:solidFill>
                  <a:srgbClr val="000000"/>
                </a:solidFill>
                <a:latin typeface="Clear Sans Thin"/>
              </a:rPr>
              <a:t>: consultado 19 de março de 2023. </a:t>
            </a:r>
            <a:endParaRPr/>
          </a:p>
          <a:p>
            <a:pPr marL="0" lvl="0" indent="0">
              <a:lnSpc>
                <a:spcPts val="4758"/>
              </a:lnSpc>
              <a:spcBef>
                <a:spcPts val="0"/>
              </a:spcBef>
              <a:defRPr/>
            </a:pPr>
            <a:r>
              <a:rPr lang="en-US" sz="3400">
                <a:solidFill>
                  <a:srgbClr val="000000"/>
                </a:solidFill>
                <a:latin typeface="Clear Sans Thin"/>
              </a:rPr>
              <a:t>https://sicnoticias.pt/arquivo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FBF6F3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" name="Group 2" hidden="0"/>
          <p:cNvGrpSpPr/>
          <p:nvPr isPhoto="0" userDrawn="0"/>
        </p:nvGrpSpPr>
        <p:grpSpPr bwMode="auto">
          <a:xfrm rot="0">
            <a:off x="4536874" y="4097382"/>
            <a:ext cx="556274" cy="556274"/>
            <a:chOff x="0" y="0"/>
            <a:chExt cx="6350000" cy="6350000"/>
          </a:xfrm>
        </p:grpSpPr>
        <p:sp>
          <p:nvSpPr>
            <p:cNvPr id="3" name="Freeform 3" hidden="0"/>
            <p:cNvSpPr/>
            <p:nvPr isPhoto="0" userDrawn="0"/>
          </p:nvSpPr>
          <p:spPr bwMode="auto"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 fill="norm" stroke="1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4" name="Picture 4" hidden="0"/>
          <p:cNvPicPr>
            <a:picLocks noChangeAspect="1"/>
          </p:cNvPicPr>
          <p:nvPr isPhoto="0" userDrawn="0"/>
        </p:nvPicPr>
        <p:blipFill>
          <a:blip r:embed="rId2"/>
          <a:srcRect l="0" t="0" r="0" b="0"/>
          <a:stretch/>
        </p:blipFill>
        <p:spPr bwMode="auto">
          <a:xfrm rot="0" flipH="0" flipV="0">
            <a:off x="14127816" y="-17418"/>
            <a:ext cx="4160184" cy="4114800"/>
          </a:xfrm>
          <a:prstGeom prst="rect">
            <a:avLst/>
          </a:prstGeom>
        </p:spPr>
      </p:pic>
      <p:pic>
        <p:nvPicPr>
          <p:cNvPr id="5" name="Picture 5" hidden="0"/>
          <p:cNvPicPr>
            <a:picLocks noChangeAspect="1"/>
          </p:cNvPicPr>
          <p:nvPr isPhoto="0" userDrawn="0"/>
        </p:nvPicPr>
        <p:blipFill>
          <a:blip r:embed="rId2"/>
          <a:srcRect l="0" t="0" r="0" b="0"/>
          <a:stretch/>
        </p:blipFill>
        <p:spPr bwMode="auto">
          <a:xfrm rot="0" flipH="1" flipV="1">
            <a:off x="0" y="6138222"/>
            <a:ext cx="4160184" cy="4114800"/>
          </a:xfrm>
          <a:prstGeom prst="rect">
            <a:avLst/>
          </a:prstGeom>
        </p:spPr>
      </p:pic>
      <p:sp>
        <p:nvSpPr>
          <p:cNvPr id="6" name="TextBox 6" hidden="0"/>
          <p:cNvSpPr txBox="1"/>
          <p:nvPr isPhoto="0" userDrawn="0"/>
        </p:nvSpPr>
        <p:spPr bwMode="auto">
          <a:xfrm rot="0">
            <a:off x="5557059" y="3936076"/>
            <a:ext cx="8194067" cy="68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52"/>
              </a:lnSpc>
              <a:defRPr/>
            </a:pPr>
            <a:r>
              <a:rPr lang="en-US" sz="3050">
                <a:solidFill>
                  <a:srgbClr val="000000"/>
                </a:solidFill>
                <a:latin typeface="Clear Sans Thin"/>
              </a:rPr>
              <a:t>Não dê literalmente as boas-vindas aos usuários</a:t>
            </a:r>
            <a:endParaRPr/>
          </a:p>
        </p:txBody>
      </p:sp>
      <p:sp>
        <p:nvSpPr>
          <p:cNvPr id="7" name="TextBox 7" hidden="0"/>
          <p:cNvSpPr txBox="1"/>
          <p:nvPr isPhoto="0" userDrawn="0"/>
        </p:nvSpPr>
        <p:spPr bwMode="auto">
          <a:xfrm rot="0">
            <a:off x="4618581" y="4093364"/>
            <a:ext cx="392859" cy="47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2"/>
              </a:lnSpc>
              <a:defRPr/>
            </a:pPr>
            <a:r>
              <a:rPr lang="en-US" sz="2600">
                <a:solidFill>
                  <a:srgbClr val="FBF6F3"/>
                </a:solidFill>
                <a:latin typeface="Clear Sans Thin Bold"/>
              </a:rPr>
              <a:t>1</a:t>
            </a:r>
            <a:endParaRPr/>
          </a:p>
        </p:txBody>
      </p:sp>
      <p:sp>
        <p:nvSpPr>
          <p:cNvPr id="8" name="TextBox 8" hidden="0"/>
          <p:cNvSpPr txBox="1"/>
          <p:nvPr isPhoto="0" userDrawn="0"/>
        </p:nvSpPr>
        <p:spPr bwMode="auto">
          <a:xfrm rot="0">
            <a:off x="4440583" y="2459355"/>
            <a:ext cx="9406834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ts val="0"/>
              </a:spcBef>
              <a:defRPr/>
            </a:pPr>
            <a:r>
              <a:rPr lang="en-US" sz="6000" spc="348">
                <a:solidFill>
                  <a:srgbClr val="000000"/>
                </a:solidFill>
                <a:latin typeface="Anonymous Pro Bold"/>
              </a:rPr>
              <a:t>BEM-VINDAS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FBF6F3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AutoShape 2" hidden="0"/>
          <p:cNvSpPr/>
          <p:nvPr isPhoto="0" userDrawn="0"/>
        </p:nvSpPr>
        <p:spPr bwMode="auto">
          <a:xfrm rot="-10800000">
            <a:off x="1047807" y="1028700"/>
            <a:ext cx="176345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 hidden="0"/>
          <p:cNvSpPr/>
          <p:nvPr isPhoto="0" userDrawn="0"/>
        </p:nvSpPr>
        <p:spPr bwMode="auto">
          <a:xfrm rot="5399864">
            <a:off x="311309" y="1746121"/>
            <a:ext cx="14729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 hidden="0"/>
          <p:cNvPicPr>
            <a:picLocks noChangeAspect="1"/>
          </p:cNvPicPr>
          <p:nvPr isPhoto="0" userDrawn="0"/>
        </p:nvPicPr>
        <p:blipFill>
          <a:blip r:embed="rId2"/>
          <a:srcRect l="0" t="0" r="0" b="0"/>
          <a:stretch/>
        </p:blipFill>
        <p:spPr bwMode="auto">
          <a:xfrm rot="0" flipH="0" flipV="0">
            <a:off x="1028700" y="4308702"/>
            <a:ext cx="16192443" cy="3142984"/>
          </a:xfrm>
          <a:prstGeom prst="rect">
            <a:avLst/>
          </a:prstGeom>
        </p:spPr>
      </p:pic>
      <p:sp>
        <p:nvSpPr>
          <p:cNvPr id="5" name="TextBox 5" hidden="0"/>
          <p:cNvSpPr txBox="1"/>
          <p:nvPr isPhoto="0" userDrawn="0"/>
        </p:nvSpPr>
        <p:spPr bwMode="auto">
          <a:xfrm rot="0">
            <a:off x="1330628" y="1268571"/>
            <a:ext cx="4286045" cy="233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13"/>
              </a:lnSpc>
              <a:spcBef>
                <a:spcPts val="0"/>
              </a:spcBef>
              <a:defRPr/>
            </a:pPr>
            <a:r>
              <a:rPr lang="en-US" sz="3850" spc="221">
                <a:solidFill>
                  <a:srgbClr val="FF3131"/>
                </a:solidFill>
                <a:latin typeface="Anonymous Pro Bold"/>
              </a:rPr>
              <a:t>NÃO DÊ LITERALMENTE AS BOAS-VINDAS AOS USUÁRIOS</a:t>
            </a:r>
            <a:endParaRPr/>
          </a:p>
        </p:txBody>
      </p:sp>
      <p:sp>
        <p:nvSpPr>
          <p:cNvPr id="6" name="TextBox 6" hidden="0"/>
          <p:cNvSpPr txBox="1"/>
          <p:nvPr isPhoto="0" userDrawn="0"/>
        </p:nvSpPr>
        <p:spPr bwMode="auto">
          <a:xfrm rot="0">
            <a:off x="12451210" y="7394536"/>
            <a:ext cx="9525" cy="5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40"/>
              </a:lnSpc>
              <a:spcBef>
                <a:spcPts val="0"/>
              </a:spcBef>
              <a:defRPr/>
            </a:pPr>
            <a:endParaRPr/>
          </a:p>
        </p:txBody>
      </p:sp>
      <p:sp>
        <p:nvSpPr>
          <p:cNvPr id="7" name="TextBox 7" hidden="0"/>
          <p:cNvSpPr txBox="1"/>
          <p:nvPr isPhoto="0" userDrawn="0"/>
        </p:nvSpPr>
        <p:spPr bwMode="auto">
          <a:xfrm rot="0">
            <a:off x="5883373" y="1344771"/>
            <a:ext cx="10856219" cy="1306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43"/>
              </a:lnSpc>
              <a:defRPr/>
            </a:pPr>
            <a:r>
              <a:rPr lang="en-US" sz="3450">
                <a:solidFill>
                  <a:srgbClr val="000000"/>
                </a:solidFill>
                <a:latin typeface="Clear Sans Thin"/>
              </a:rPr>
              <a:t>Este site faz o erro que dar literalmente boas vidas ao utilizador que no primeira instância parece ser um bom design mas não é.</a:t>
            </a:r>
            <a:endParaRPr/>
          </a:p>
        </p:txBody>
      </p:sp>
      <p:sp>
        <p:nvSpPr>
          <p:cNvPr id="8" name="TextBox 8" hidden="0"/>
          <p:cNvSpPr txBox="1"/>
          <p:nvPr isPhoto="0" userDrawn="0"/>
        </p:nvSpPr>
        <p:spPr bwMode="auto">
          <a:xfrm rot="0">
            <a:off x="1066856" y="7429649"/>
            <a:ext cx="16193666" cy="40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ts val="0"/>
              </a:spcBef>
              <a:defRPr/>
            </a:pPr>
            <a:r>
              <a:rPr lang="en-US" sz="2300">
                <a:solidFill>
                  <a:srgbClr val="000000"/>
                </a:solidFill>
                <a:latin typeface="Clear Sans Thin Italics"/>
              </a:rPr>
              <a:t>Fig. 1</a:t>
            </a:r>
            <a:r>
              <a:rPr lang="pt-PT" sz="2300">
                <a:solidFill>
                  <a:srgbClr val="000000"/>
                </a:solidFill>
                <a:latin typeface="Clear Sans Thin Italics"/>
              </a:rPr>
              <a:t> - Exemplo Site que dá boas-vindas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FBF6F3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AutoShape 2" hidden="0"/>
          <p:cNvSpPr/>
          <p:nvPr isPhoto="0" userDrawn="0"/>
        </p:nvSpPr>
        <p:spPr bwMode="auto">
          <a:xfrm rot="-10800000">
            <a:off x="1047807" y="1028700"/>
            <a:ext cx="176345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 hidden="0"/>
          <p:cNvSpPr/>
          <p:nvPr isPhoto="0" userDrawn="0"/>
        </p:nvSpPr>
        <p:spPr bwMode="auto">
          <a:xfrm rot="5399864">
            <a:off x="311309" y="1746121"/>
            <a:ext cx="14729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 hidden="0"/>
          <p:cNvPicPr>
            <a:picLocks noChangeAspect="1"/>
          </p:cNvPicPr>
          <p:nvPr isPhoto="0" userDrawn="0"/>
        </p:nvPicPr>
        <p:blipFill>
          <a:blip r:embed="rId2"/>
          <a:srcRect l="0" t="0" r="0" b="0"/>
          <a:stretch/>
        </p:blipFill>
        <p:spPr bwMode="auto">
          <a:xfrm rot="0" flipH="0" flipV="0">
            <a:off x="2401399" y="3882644"/>
            <a:ext cx="13485201" cy="5977171"/>
          </a:xfrm>
          <a:prstGeom prst="rect">
            <a:avLst/>
          </a:prstGeom>
        </p:spPr>
      </p:pic>
      <p:sp>
        <p:nvSpPr>
          <p:cNvPr id="5" name="TextBox 5" hidden="0"/>
          <p:cNvSpPr txBox="1"/>
          <p:nvPr isPhoto="0" userDrawn="0"/>
        </p:nvSpPr>
        <p:spPr bwMode="auto">
          <a:xfrm rot="0">
            <a:off x="1220394" y="1268570"/>
            <a:ext cx="4286080" cy="2343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13"/>
              </a:lnSpc>
              <a:spcBef>
                <a:spcPts val="0"/>
              </a:spcBef>
              <a:defRPr/>
            </a:pPr>
            <a:r>
              <a:rPr lang="en-US" sz="3600" spc="221">
                <a:solidFill>
                  <a:srgbClr val="00BF63"/>
                </a:solidFill>
                <a:latin typeface="Anonymous Pro Bold"/>
              </a:rPr>
              <a:t>NÃO DÊ LITERALMENTE AS BOAS-VINDAS AOS USUÁRIOS</a:t>
            </a:r>
            <a:endParaRPr sz="3600"/>
          </a:p>
        </p:txBody>
      </p:sp>
      <p:sp>
        <p:nvSpPr>
          <p:cNvPr id="6" name="TextBox 6" hidden="0"/>
          <p:cNvSpPr txBox="1"/>
          <p:nvPr isPhoto="0" userDrawn="0"/>
        </p:nvSpPr>
        <p:spPr bwMode="auto">
          <a:xfrm rot="0">
            <a:off x="12451210" y="7394536"/>
            <a:ext cx="9525" cy="5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40"/>
              </a:lnSpc>
              <a:spcBef>
                <a:spcPts val="0"/>
              </a:spcBef>
              <a:defRPr/>
            </a:pPr>
            <a:endParaRPr/>
          </a:p>
        </p:txBody>
      </p:sp>
      <p:sp>
        <p:nvSpPr>
          <p:cNvPr id="7" name="TextBox 7" hidden="0"/>
          <p:cNvSpPr txBox="1"/>
          <p:nvPr isPhoto="0" userDrawn="0"/>
        </p:nvSpPr>
        <p:spPr bwMode="auto">
          <a:xfrm rot="0">
            <a:off x="5880444" y="1344771"/>
            <a:ext cx="10856219" cy="1306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43"/>
              </a:lnSpc>
              <a:defRPr/>
            </a:pPr>
            <a:r>
              <a:rPr lang="en-US" sz="3450">
                <a:solidFill>
                  <a:srgbClr val="000000"/>
                </a:solidFill>
                <a:latin typeface="Clear Sans Thin"/>
              </a:rPr>
              <a:t>A melhor recepção que você pode dar aos usuários é uma definição concreta do que eles podem fazer no site e um ponto de partida claro a partir do qual começar.</a:t>
            </a:r>
            <a:endParaRPr/>
          </a:p>
        </p:txBody>
      </p:sp>
      <p:sp>
        <p:nvSpPr>
          <p:cNvPr id="8" name="TextBox 8" hidden="0"/>
          <p:cNvSpPr txBox="1"/>
          <p:nvPr isPhoto="0" userDrawn="0"/>
        </p:nvSpPr>
        <p:spPr bwMode="auto">
          <a:xfrm rot="0">
            <a:off x="1220394" y="9821715"/>
            <a:ext cx="16192910" cy="40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ts val="0"/>
              </a:spcBef>
              <a:defRPr/>
            </a:pPr>
            <a:r>
              <a:rPr lang="en-US" sz="2300">
                <a:solidFill>
                  <a:srgbClr val="000000"/>
                </a:solidFill>
                <a:latin typeface="Clear Sans Thin Italics"/>
              </a:rPr>
              <a:t>Fig. 2</a:t>
            </a:r>
            <a:r>
              <a:rPr lang="pt-PT" sz="2300">
                <a:solidFill>
                  <a:srgbClr val="000000"/>
                </a:solidFill>
                <a:latin typeface="Clear Sans Thin Italics"/>
              </a:rPr>
              <a:t> - Site Apple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FBF6F3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" name="Group 2" hidden="0"/>
          <p:cNvGrpSpPr/>
          <p:nvPr isPhoto="0" userDrawn="0"/>
        </p:nvGrpSpPr>
        <p:grpSpPr bwMode="auto">
          <a:xfrm rot="0">
            <a:off x="4639233" y="4114800"/>
            <a:ext cx="556274" cy="556274"/>
            <a:chOff x="0" y="0"/>
            <a:chExt cx="6350000" cy="6350000"/>
          </a:xfrm>
        </p:grpSpPr>
        <p:sp>
          <p:nvSpPr>
            <p:cNvPr id="3" name="Freeform 3" hidden="0"/>
            <p:cNvSpPr/>
            <p:nvPr isPhoto="0" userDrawn="0"/>
          </p:nvSpPr>
          <p:spPr bwMode="auto"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 fill="norm" stroke="1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 hidden="0"/>
          <p:cNvGrpSpPr/>
          <p:nvPr isPhoto="0" userDrawn="0"/>
        </p:nvGrpSpPr>
        <p:grpSpPr bwMode="auto">
          <a:xfrm rot="0">
            <a:off x="4639233" y="5037005"/>
            <a:ext cx="556274" cy="556274"/>
            <a:chOff x="0" y="0"/>
            <a:chExt cx="6350000" cy="6350000"/>
          </a:xfrm>
        </p:grpSpPr>
        <p:sp>
          <p:nvSpPr>
            <p:cNvPr id="5" name="Freeform 5" hidden="0"/>
            <p:cNvSpPr/>
            <p:nvPr isPhoto="0" userDrawn="0"/>
          </p:nvSpPr>
          <p:spPr bwMode="auto"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 fill="norm" stroke="1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 hidden="0"/>
          <p:cNvPicPr>
            <a:picLocks noChangeAspect="1"/>
          </p:cNvPicPr>
          <p:nvPr isPhoto="0" userDrawn="0"/>
        </p:nvPicPr>
        <p:blipFill>
          <a:blip r:embed="rId2"/>
          <a:srcRect l="0" t="0" r="0" b="0"/>
          <a:stretch/>
        </p:blipFill>
        <p:spPr bwMode="auto">
          <a:xfrm rot="0" flipH="0" flipV="0">
            <a:off x="14127816" y="0"/>
            <a:ext cx="4160184" cy="4114800"/>
          </a:xfrm>
          <a:prstGeom prst="rect">
            <a:avLst/>
          </a:prstGeom>
        </p:spPr>
      </p:pic>
      <p:pic>
        <p:nvPicPr>
          <p:cNvPr id="7" name="Picture 7" hidden="0"/>
          <p:cNvPicPr>
            <a:picLocks noChangeAspect="1"/>
          </p:cNvPicPr>
          <p:nvPr isPhoto="0" userDrawn="0"/>
        </p:nvPicPr>
        <p:blipFill>
          <a:blip r:embed="rId2"/>
          <a:srcRect l="0" t="0" r="0" b="0"/>
          <a:stretch/>
        </p:blipFill>
        <p:spPr bwMode="auto">
          <a:xfrm rot="0" flipH="1" flipV="1">
            <a:off x="-793281" y="6982682"/>
            <a:ext cx="4160184" cy="4114800"/>
          </a:xfrm>
          <a:prstGeom prst="rect">
            <a:avLst/>
          </a:prstGeom>
        </p:spPr>
      </p:pic>
      <p:sp>
        <p:nvSpPr>
          <p:cNvPr id="8" name="TextBox 8" hidden="0"/>
          <p:cNvSpPr txBox="1"/>
          <p:nvPr isPhoto="0" userDrawn="0"/>
        </p:nvSpPr>
        <p:spPr bwMode="auto">
          <a:xfrm rot="0">
            <a:off x="5659418" y="3953494"/>
            <a:ext cx="7989349" cy="68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52"/>
              </a:lnSpc>
              <a:defRPr/>
            </a:pPr>
            <a:r>
              <a:rPr lang="en-US" sz="3050">
                <a:solidFill>
                  <a:srgbClr val="000000"/>
                </a:solidFill>
                <a:latin typeface="Clear Sans Thin"/>
              </a:rPr>
              <a:t>Mostre-o claramente que o site esta</a:t>
            </a:r>
            <a:r>
              <a:rPr lang="en-US" sz="3050">
                <a:solidFill>
                  <a:srgbClr val="000000"/>
                </a:solidFill>
                <a:latin typeface="Clear Sans Thin"/>
              </a:rPr>
              <a:t> fora do ar</a:t>
            </a:r>
            <a:endParaRPr/>
          </a:p>
        </p:txBody>
      </p:sp>
      <p:sp>
        <p:nvSpPr>
          <p:cNvPr id="9" name="TextBox 9" hidden="0"/>
          <p:cNvSpPr txBox="1"/>
          <p:nvPr isPhoto="0" userDrawn="0"/>
        </p:nvSpPr>
        <p:spPr bwMode="auto">
          <a:xfrm rot="0">
            <a:off x="4720940" y="4110782"/>
            <a:ext cx="392859" cy="47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2"/>
              </a:lnSpc>
              <a:defRPr/>
            </a:pPr>
            <a:r>
              <a:rPr lang="en-US" sz="2600">
                <a:solidFill>
                  <a:srgbClr val="FBF6F3"/>
                </a:solidFill>
                <a:latin typeface="Clear Sans Thin Bold"/>
              </a:rPr>
              <a:t>1</a:t>
            </a:r>
            <a:endParaRPr/>
          </a:p>
        </p:txBody>
      </p:sp>
      <p:sp>
        <p:nvSpPr>
          <p:cNvPr id="10" name="TextBox 10" hidden="0"/>
          <p:cNvSpPr txBox="1"/>
          <p:nvPr isPhoto="0" userDrawn="0"/>
        </p:nvSpPr>
        <p:spPr bwMode="auto">
          <a:xfrm rot="0">
            <a:off x="5659418" y="4877305"/>
            <a:ext cx="7111973" cy="68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052"/>
              </a:lnSpc>
              <a:spcBef>
                <a:spcPts val="0"/>
              </a:spcBef>
              <a:defRPr/>
            </a:pPr>
            <a:r>
              <a:rPr lang="en-US" sz="3050">
                <a:solidFill>
                  <a:srgbClr val="000000"/>
                </a:solidFill>
                <a:latin typeface="Clear Sans Thin"/>
              </a:rPr>
              <a:t>Tenha um plano</a:t>
            </a:r>
            <a:r>
              <a:rPr lang="en-US" sz="3050">
                <a:solidFill>
                  <a:srgbClr val="000000"/>
                </a:solidFill>
                <a:latin typeface="Clear Sans Thin"/>
              </a:rPr>
              <a:t> em caso de emergência﻿.</a:t>
            </a:r>
            <a:endParaRPr/>
          </a:p>
        </p:txBody>
      </p:sp>
      <p:sp>
        <p:nvSpPr>
          <p:cNvPr id="11" name="TextBox 11" hidden="0"/>
          <p:cNvSpPr txBox="1"/>
          <p:nvPr isPhoto="0" userDrawn="0"/>
        </p:nvSpPr>
        <p:spPr bwMode="auto">
          <a:xfrm rot="0">
            <a:off x="4720940" y="5032988"/>
            <a:ext cx="392859" cy="47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72"/>
              </a:lnSpc>
              <a:spcBef>
                <a:spcPts val="0"/>
              </a:spcBef>
              <a:defRPr/>
            </a:pPr>
            <a:r>
              <a:rPr lang="en-US" sz="2600" u="none">
                <a:solidFill>
                  <a:srgbClr val="FBF6F3"/>
                </a:solidFill>
                <a:latin typeface="Clear Sans Thin Bold"/>
              </a:rPr>
              <a:t>2</a:t>
            </a:r>
            <a:endParaRPr/>
          </a:p>
        </p:txBody>
      </p:sp>
      <p:sp>
        <p:nvSpPr>
          <p:cNvPr id="12" name="TextBox 12" hidden="0"/>
          <p:cNvSpPr txBox="1"/>
          <p:nvPr isPhoto="0" userDrawn="0"/>
        </p:nvSpPr>
        <p:spPr bwMode="auto">
          <a:xfrm rot="0" flipH="0" flipV="0">
            <a:off x="1713718" y="1210257"/>
            <a:ext cx="15003371" cy="2743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ts val="0"/>
              </a:spcBef>
              <a:defRPr/>
            </a:pPr>
            <a:r>
              <a:rPr lang="en-US" sz="6000" spc="348">
                <a:solidFill>
                  <a:srgbClr val="000000"/>
                </a:solidFill>
                <a:latin typeface="Anonymous Pro Bold"/>
              </a:rPr>
              <a:t>COMUNICAR PROBLEMAS TÉCNICOS E LIDAR COM EMERGÊNCIAS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FBF6F3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AutoShape 2" hidden="0"/>
          <p:cNvSpPr/>
          <p:nvPr isPhoto="0" userDrawn="0"/>
        </p:nvSpPr>
        <p:spPr bwMode="auto">
          <a:xfrm rot="-10800000">
            <a:off x="1047807" y="1028700"/>
            <a:ext cx="176345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 hidden="0"/>
          <p:cNvSpPr/>
          <p:nvPr isPhoto="0" userDrawn="0"/>
        </p:nvSpPr>
        <p:spPr bwMode="auto">
          <a:xfrm rot="5399864">
            <a:off x="311309" y="1746121"/>
            <a:ext cx="14729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 hidden="0"/>
          <p:cNvPicPr>
            <a:picLocks noChangeAspect="1"/>
          </p:cNvPicPr>
          <p:nvPr isPhoto="0" userDrawn="0"/>
        </p:nvPicPr>
        <p:blipFill>
          <a:blip r:embed="rId2"/>
          <a:srcRect l="0" t="0" r="0" b="0"/>
          <a:stretch/>
        </p:blipFill>
        <p:spPr bwMode="auto">
          <a:xfrm rot="0" flipH="0" flipV="0">
            <a:off x="3919964" y="3992111"/>
            <a:ext cx="11200464" cy="5857982"/>
          </a:xfrm>
          <a:prstGeom prst="rect">
            <a:avLst/>
          </a:prstGeom>
        </p:spPr>
      </p:pic>
      <p:grpSp>
        <p:nvGrpSpPr>
          <p:cNvPr id="5" name="Group 5" hidden="0"/>
          <p:cNvGrpSpPr/>
          <p:nvPr isPhoto="0" userDrawn="0"/>
        </p:nvGrpSpPr>
        <p:grpSpPr bwMode="auto">
          <a:xfrm rot="0">
            <a:off x="5022700" y="6489535"/>
            <a:ext cx="8242601" cy="533893"/>
            <a:chOff x="0" y="0"/>
            <a:chExt cx="2170891" cy="140614"/>
          </a:xfrm>
        </p:grpSpPr>
        <p:sp>
          <p:nvSpPr>
            <p:cNvPr id="6" name="Freeform 6" hidden="0"/>
            <p:cNvSpPr/>
            <p:nvPr isPhoto="0" userDrawn="0"/>
          </p:nvSpPr>
          <p:spPr bwMode="auto">
            <a:xfrm>
              <a:off x="0" y="0"/>
              <a:ext cx="2170891" cy="140614"/>
            </a:xfrm>
            <a:custGeom>
              <a:avLst/>
              <a:gdLst/>
              <a:ahLst/>
              <a:cxnLst/>
              <a:rect l="l" t="t" r="r" b="b"/>
              <a:pathLst>
                <a:path w="2170891" h="140614" fill="norm" stroke="1" extrusionOk="0">
                  <a:moveTo>
                    <a:pt x="47902" y="0"/>
                  </a:moveTo>
                  <a:lnTo>
                    <a:pt x="2122989" y="0"/>
                  </a:lnTo>
                  <a:cubicBezTo>
                    <a:pt x="2135693" y="0"/>
                    <a:pt x="2147877" y="5047"/>
                    <a:pt x="2156861" y="14030"/>
                  </a:cubicBezTo>
                  <a:cubicBezTo>
                    <a:pt x="2165844" y="23014"/>
                    <a:pt x="2170891" y="35198"/>
                    <a:pt x="2170891" y="47902"/>
                  </a:cubicBezTo>
                  <a:lnTo>
                    <a:pt x="2170891" y="92712"/>
                  </a:lnTo>
                  <a:cubicBezTo>
                    <a:pt x="2170891" y="119167"/>
                    <a:pt x="2149444" y="140614"/>
                    <a:pt x="2122989" y="140614"/>
                  </a:cubicBezTo>
                  <a:lnTo>
                    <a:pt x="47902" y="140614"/>
                  </a:lnTo>
                  <a:cubicBezTo>
                    <a:pt x="35198" y="140614"/>
                    <a:pt x="23014" y="135567"/>
                    <a:pt x="14030" y="126583"/>
                  </a:cubicBezTo>
                  <a:cubicBezTo>
                    <a:pt x="5047" y="117600"/>
                    <a:pt x="0" y="105416"/>
                    <a:pt x="0" y="92712"/>
                  </a:cubicBezTo>
                  <a:lnTo>
                    <a:pt x="0" y="47902"/>
                  </a:lnTo>
                  <a:cubicBezTo>
                    <a:pt x="0" y="35198"/>
                    <a:pt x="5047" y="23014"/>
                    <a:pt x="14030" y="14030"/>
                  </a:cubicBezTo>
                  <a:cubicBezTo>
                    <a:pt x="23014" y="5047"/>
                    <a:pt x="35198" y="0"/>
                    <a:pt x="4790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 hidden="0"/>
            <p:cNvSpPr txBox="1"/>
            <p:nvPr isPhoto="0" userDrawn="0"/>
          </p:nvSpPr>
          <p:spPr bwMode="auto">
            <a:xfrm>
              <a:off x="0" y="-85725"/>
              <a:ext cx="812800" cy="89852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2"/>
                </a:lnSpc>
                <a:defRPr/>
              </a:pPr>
              <a:endParaRPr/>
            </a:p>
          </p:txBody>
        </p:sp>
      </p:grpSp>
      <p:sp>
        <p:nvSpPr>
          <p:cNvPr id="8" name="TextBox 8" hidden="0"/>
          <p:cNvSpPr txBox="1"/>
          <p:nvPr isPhoto="0" userDrawn="0"/>
        </p:nvSpPr>
        <p:spPr bwMode="auto">
          <a:xfrm rot="0">
            <a:off x="1330628" y="1224835"/>
            <a:ext cx="4286045" cy="233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13"/>
              </a:lnSpc>
              <a:spcBef>
                <a:spcPts val="0"/>
              </a:spcBef>
              <a:defRPr/>
            </a:pPr>
            <a:r>
              <a:rPr lang="en-US" sz="3850" spc="221">
                <a:solidFill>
                  <a:srgbClr val="FF3131"/>
                </a:solidFill>
                <a:latin typeface="Anonymous Pro Bold"/>
              </a:rPr>
              <a:t>MOSTRE-O CLARAMENTE QUE O SITE ESTA  FORA DO AR</a:t>
            </a:r>
            <a:endParaRPr/>
          </a:p>
        </p:txBody>
      </p:sp>
      <p:sp>
        <p:nvSpPr>
          <p:cNvPr id="9" name="TextBox 9" hidden="0"/>
          <p:cNvSpPr txBox="1"/>
          <p:nvPr isPhoto="0" userDrawn="0"/>
        </p:nvSpPr>
        <p:spPr bwMode="auto">
          <a:xfrm rot="0">
            <a:off x="12451210" y="7394536"/>
            <a:ext cx="9525" cy="5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40"/>
              </a:lnSpc>
              <a:spcBef>
                <a:spcPts val="0"/>
              </a:spcBef>
              <a:defRPr/>
            </a:pPr>
            <a:endParaRPr/>
          </a:p>
        </p:txBody>
      </p:sp>
      <p:sp>
        <p:nvSpPr>
          <p:cNvPr id="10" name="TextBox 10" hidden="0"/>
          <p:cNvSpPr txBox="1"/>
          <p:nvPr isPhoto="0" userDrawn="0"/>
        </p:nvSpPr>
        <p:spPr bwMode="auto">
          <a:xfrm rot="0">
            <a:off x="5883373" y="1301035"/>
            <a:ext cx="10856219" cy="2163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43"/>
              </a:lnSpc>
              <a:defRPr/>
            </a:pPr>
            <a:r>
              <a:rPr lang="en-US" sz="3450">
                <a:solidFill>
                  <a:srgbClr val="000000"/>
                </a:solidFill>
                <a:latin typeface="Clear Sans Thin"/>
              </a:rPr>
              <a:t>O que o Facebook não faz:</a:t>
            </a:r>
            <a:endParaRPr/>
          </a:p>
          <a:p>
            <a:pPr algn="just">
              <a:lnSpc>
                <a:spcPts val="3443"/>
              </a:lnSpc>
              <a:defRPr/>
            </a:pPr>
            <a:r>
              <a:rPr lang="en-US" sz="3450">
                <a:solidFill>
                  <a:srgbClr val="000000"/>
                </a:solidFill>
                <a:latin typeface="Clear Sans Thin"/>
              </a:rPr>
              <a:t>1 - Forneça uma estimativa de quanto tempo levará para corrigir o problema.</a:t>
            </a:r>
            <a:endParaRPr/>
          </a:p>
          <a:p>
            <a:pPr algn="just">
              <a:lnSpc>
                <a:spcPts val="3443"/>
              </a:lnSpc>
              <a:defRPr/>
            </a:pPr>
            <a:r>
              <a:rPr lang="en-US" sz="3450">
                <a:solidFill>
                  <a:srgbClr val="000000"/>
                </a:solidFill>
                <a:latin typeface="Clear Sans Thin"/>
              </a:rPr>
              <a:t>2 - Alternativas que podem estar disponíveis enquanto o site estiver fora do ar.</a:t>
            </a:r>
            <a:endParaRPr/>
          </a:p>
        </p:txBody>
      </p:sp>
      <p:sp>
        <p:nvSpPr>
          <p:cNvPr id="11" name="TextBox 11" hidden="0"/>
          <p:cNvSpPr txBox="1"/>
          <p:nvPr isPhoto="0" userDrawn="0"/>
        </p:nvSpPr>
        <p:spPr bwMode="auto">
          <a:xfrm rot="0">
            <a:off x="6439555" y="9802469"/>
            <a:ext cx="6162431" cy="40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ts val="0"/>
              </a:spcBef>
              <a:defRPr/>
            </a:pPr>
            <a:r>
              <a:rPr lang="en-US" sz="2300">
                <a:solidFill>
                  <a:srgbClr val="000000"/>
                </a:solidFill>
                <a:latin typeface="Clear Sans Thin Italics"/>
              </a:rPr>
              <a:t>Fig. 3</a:t>
            </a:r>
            <a:r>
              <a:rPr lang="pt-PT" sz="2300">
                <a:solidFill>
                  <a:srgbClr val="000000"/>
                </a:solidFill>
                <a:latin typeface="Clear Sans Thin Italics"/>
              </a:rPr>
              <a:t> - Site Facebook indisponível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FBF6F3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AutoShape 2" hidden="0"/>
          <p:cNvSpPr/>
          <p:nvPr isPhoto="0" userDrawn="0"/>
        </p:nvSpPr>
        <p:spPr bwMode="auto">
          <a:xfrm rot="-10800000">
            <a:off x="1047807" y="1028700"/>
            <a:ext cx="176345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 hidden="0"/>
          <p:cNvSpPr/>
          <p:nvPr isPhoto="0" userDrawn="0"/>
        </p:nvSpPr>
        <p:spPr bwMode="auto">
          <a:xfrm rot="5399864">
            <a:off x="311309" y="1746121"/>
            <a:ext cx="14729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 hidden="0"/>
          <p:cNvPicPr>
            <a:picLocks noChangeAspect="1"/>
          </p:cNvPicPr>
          <p:nvPr isPhoto="0" userDrawn="0"/>
        </p:nvPicPr>
        <p:blipFill>
          <a:blip r:embed="rId2"/>
          <a:srcRect l="0" t="0" r="0" b="0"/>
          <a:stretch/>
        </p:blipFill>
        <p:spPr bwMode="auto">
          <a:xfrm rot="0" flipH="0" flipV="0">
            <a:off x="2431172" y="4420573"/>
            <a:ext cx="13455428" cy="4901315"/>
          </a:xfrm>
          <a:prstGeom prst="rect">
            <a:avLst/>
          </a:prstGeom>
        </p:spPr>
      </p:pic>
      <p:sp>
        <p:nvSpPr>
          <p:cNvPr id="5" name="TextBox 5" hidden="0"/>
          <p:cNvSpPr txBox="1"/>
          <p:nvPr isPhoto="0" userDrawn="0"/>
        </p:nvSpPr>
        <p:spPr bwMode="auto">
          <a:xfrm rot="0">
            <a:off x="1332093" y="1345464"/>
            <a:ext cx="4286045" cy="1752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13"/>
              </a:lnSpc>
              <a:spcBef>
                <a:spcPts val="0"/>
              </a:spcBef>
              <a:defRPr/>
            </a:pPr>
            <a:r>
              <a:rPr lang="en-US" sz="3850" spc="221">
                <a:solidFill>
                  <a:srgbClr val="FF3131"/>
                </a:solidFill>
                <a:latin typeface="Anonymous Pro Bold"/>
              </a:rPr>
              <a:t>TENHA UM PLANO  EM CASO DE EMERGÊNCIA</a:t>
            </a:r>
            <a:endParaRPr/>
          </a:p>
        </p:txBody>
      </p:sp>
      <p:sp>
        <p:nvSpPr>
          <p:cNvPr id="6" name="TextBox 6" hidden="0"/>
          <p:cNvSpPr txBox="1"/>
          <p:nvPr isPhoto="0" userDrawn="0"/>
        </p:nvSpPr>
        <p:spPr bwMode="auto">
          <a:xfrm rot="0">
            <a:off x="12451210" y="7394536"/>
            <a:ext cx="9525" cy="5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40"/>
              </a:lnSpc>
              <a:spcBef>
                <a:spcPts val="0"/>
              </a:spcBef>
              <a:defRPr/>
            </a:pPr>
            <a:endParaRPr/>
          </a:p>
        </p:txBody>
      </p:sp>
      <p:sp>
        <p:nvSpPr>
          <p:cNvPr id="7" name="TextBox 7" hidden="0"/>
          <p:cNvSpPr txBox="1"/>
          <p:nvPr isPhoto="0" userDrawn="0"/>
        </p:nvSpPr>
        <p:spPr bwMode="auto">
          <a:xfrm rot="0">
            <a:off x="5884838" y="1392216"/>
            <a:ext cx="10856219" cy="1735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43"/>
              </a:lnSpc>
              <a:defRPr/>
            </a:pPr>
            <a:r>
              <a:rPr lang="en-US" sz="3450">
                <a:solidFill>
                  <a:srgbClr val="000000"/>
                </a:solidFill>
                <a:latin typeface="Clear Sans Thin"/>
              </a:rPr>
              <a:t>Os websites devem ter um design alternativo mais leve, para que, em caso de sobrecarga, seja mais fácil lidar com a situação e garantir que o site continue fornecendo conteúdo.  </a:t>
            </a:r>
            <a:endParaRPr/>
          </a:p>
        </p:txBody>
      </p:sp>
      <p:sp>
        <p:nvSpPr>
          <p:cNvPr id="8" name="TextBox 8" hidden="0"/>
          <p:cNvSpPr txBox="1"/>
          <p:nvPr isPhoto="0" userDrawn="0"/>
        </p:nvSpPr>
        <p:spPr bwMode="auto">
          <a:xfrm rot="0">
            <a:off x="6078245" y="9274262"/>
            <a:ext cx="6161711" cy="40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ts val="0"/>
              </a:spcBef>
              <a:defRPr/>
            </a:pPr>
            <a:r>
              <a:rPr lang="en-US" sz="2300">
                <a:solidFill>
                  <a:srgbClr val="000000"/>
                </a:solidFill>
                <a:latin typeface="Clear Sans Thin Italics"/>
              </a:rPr>
              <a:t>Fig. 4</a:t>
            </a:r>
            <a:r>
              <a:rPr lang="pt-PT" sz="2300">
                <a:solidFill>
                  <a:srgbClr val="000000"/>
                </a:solidFill>
                <a:latin typeface="Clear Sans Thin Italics"/>
              </a:rPr>
              <a:t> - Site Nike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FBF6F3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" name="Group 2" hidden="0"/>
          <p:cNvGrpSpPr/>
          <p:nvPr isPhoto="0" userDrawn="0"/>
        </p:nvGrpSpPr>
        <p:grpSpPr bwMode="auto">
          <a:xfrm rot="0">
            <a:off x="3833328" y="4097382"/>
            <a:ext cx="556274" cy="556274"/>
            <a:chOff x="0" y="0"/>
            <a:chExt cx="6350000" cy="6350000"/>
          </a:xfrm>
        </p:grpSpPr>
        <p:sp>
          <p:nvSpPr>
            <p:cNvPr id="3" name="Freeform 3" hidden="0"/>
            <p:cNvSpPr/>
            <p:nvPr isPhoto="0" userDrawn="0"/>
          </p:nvSpPr>
          <p:spPr bwMode="auto"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 fill="norm" stroke="1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 hidden="0"/>
          <p:cNvGrpSpPr/>
          <p:nvPr isPhoto="0" userDrawn="0"/>
        </p:nvGrpSpPr>
        <p:grpSpPr bwMode="auto">
          <a:xfrm rot="0">
            <a:off x="3833328" y="5019587"/>
            <a:ext cx="556274" cy="556274"/>
            <a:chOff x="0" y="0"/>
            <a:chExt cx="6350000" cy="6350000"/>
          </a:xfrm>
        </p:grpSpPr>
        <p:sp>
          <p:nvSpPr>
            <p:cNvPr id="5" name="Freeform 5" hidden="0"/>
            <p:cNvSpPr/>
            <p:nvPr isPhoto="0" userDrawn="0"/>
          </p:nvSpPr>
          <p:spPr bwMode="auto"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 fill="norm" stroke="1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 hidden="0"/>
          <p:cNvGrpSpPr/>
          <p:nvPr isPhoto="0" userDrawn="0"/>
        </p:nvGrpSpPr>
        <p:grpSpPr bwMode="auto">
          <a:xfrm rot="0">
            <a:off x="3833328" y="6863998"/>
            <a:ext cx="556274" cy="556274"/>
            <a:chOff x="0" y="0"/>
            <a:chExt cx="6350000" cy="6350000"/>
          </a:xfrm>
        </p:grpSpPr>
        <p:sp>
          <p:nvSpPr>
            <p:cNvPr id="7" name="Freeform 7" hidden="0"/>
            <p:cNvSpPr/>
            <p:nvPr isPhoto="0" userDrawn="0"/>
          </p:nvSpPr>
          <p:spPr bwMode="auto"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 fill="norm" stroke="1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" name="Group 8" hidden="0"/>
          <p:cNvGrpSpPr/>
          <p:nvPr isPhoto="0" userDrawn="0"/>
        </p:nvGrpSpPr>
        <p:grpSpPr bwMode="auto">
          <a:xfrm rot="0">
            <a:off x="3833328" y="5941793"/>
            <a:ext cx="556274" cy="556274"/>
            <a:chOff x="0" y="0"/>
            <a:chExt cx="6350000" cy="6350000"/>
          </a:xfrm>
        </p:grpSpPr>
        <p:sp>
          <p:nvSpPr>
            <p:cNvPr id="9" name="Freeform 9" hidden="0"/>
            <p:cNvSpPr/>
            <p:nvPr isPhoto="0" userDrawn="0"/>
          </p:nvSpPr>
          <p:spPr bwMode="auto"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 fill="norm" stroke="1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10" name="Picture 10" hidden="0"/>
          <p:cNvPicPr>
            <a:picLocks noChangeAspect="1"/>
          </p:cNvPicPr>
          <p:nvPr isPhoto="0" userDrawn="0"/>
        </p:nvPicPr>
        <p:blipFill>
          <a:blip r:embed="rId2"/>
          <a:srcRect l="0" t="0" r="0" b="0"/>
          <a:stretch/>
        </p:blipFill>
        <p:spPr bwMode="auto">
          <a:xfrm rot="0" flipH="0" flipV="0">
            <a:off x="14127816" y="-17418"/>
            <a:ext cx="4160184" cy="4114800"/>
          </a:xfrm>
          <a:prstGeom prst="rect">
            <a:avLst/>
          </a:prstGeom>
        </p:spPr>
      </p:pic>
      <p:pic>
        <p:nvPicPr>
          <p:cNvPr id="11" name="Picture 11" hidden="0"/>
          <p:cNvPicPr>
            <a:picLocks noChangeAspect="1"/>
          </p:cNvPicPr>
          <p:nvPr isPhoto="0" userDrawn="0"/>
        </p:nvPicPr>
        <p:blipFill>
          <a:blip r:embed="rId2"/>
          <a:srcRect l="0" t="0" r="0" b="0"/>
          <a:stretch/>
        </p:blipFill>
        <p:spPr bwMode="auto">
          <a:xfrm rot="0" flipH="1" flipV="1">
            <a:off x="0" y="6138222"/>
            <a:ext cx="4160184" cy="4114800"/>
          </a:xfrm>
          <a:prstGeom prst="rect">
            <a:avLst/>
          </a:prstGeom>
        </p:spPr>
      </p:pic>
      <p:sp>
        <p:nvSpPr>
          <p:cNvPr id="12" name="TextBox 12" hidden="0"/>
          <p:cNvSpPr txBox="1"/>
          <p:nvPr isPhoto="0" userDrawn="0"/>
        </p:nvSpPr>
        <p:spPr bwMode="auto">
          <a:xfrm rot="0">
            <a:off x="4853513" y="3936076"/>
            <a:ext cx="8711624" cy="68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52"/>
              </a:lnSpc>
              <a:defRPr/>
            </a:pPr>
            <a:r>
              <a:rPr lang="en-US" sz="3050">
                <a:solidFill>
                  <a:srgbClr val="000000"/>
                </a:solidFill>
                <a:latin typeface="Clear Sans Thin"/>
              </a:rPr>
              <a:t>Dê a porcentagem e não apenas os valores</a:t>
            </a:r>
            <a:endParaRPr/>
          </a:p>
        </p:txBody>
      </p:sp>
      <p:sp>
        <p:nvSpPr>
          <p:cNvPr id="13" name="TextBox 13" hidden="0"/>
          <p:cNvSpPr txBox="1"/>
          <p:nvPr isPhoto="0" userDrawn="0"/>
        </p:nvSpPr>
        <p:spPr bwMode="auto">
          <a:xfrm rot="0">
            <a:off x="3915035" y="4093364"/>
            <a:ext cx="392859" cy="47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2"/>
              </a:lnSpc>
              <a:defRPr/>
            </a:pPr>
            <a:r>
              <a:rPr lang="en-US" sz="2600">
                <a:solidFill>
                  <a:srgbClr val="FBF6F3"/>
                </a:solidFill>
                <a:latin typeface="Clear Sans Thin Bold"/>
              </a:rPr>
              <a:t>1</a:t>
            </a:r>
            <a:endParaRPr/>
          </a:p>
        </p:txBody>
      </p:sp>
      <p:sp>
        <p:nvSpPr>
          <p:cNvPr id="14" name="TextBox 14" hidden="0"/>
          <p:cNvSpPr txBox="1"/>
          <p:nvPr isPhoto="0" userDrawn="0"/>
        </p:nvSpPr>
        <p:spPr bwMode="auto">
          <a:xfrm rot="0" flipH="0" flipV="0">
            <a:off x="4853512" y="4859886"/>
            <a:ext cx="9436880" cy="768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052"/>
              </a:lnSpc>
              <a:spcBef>
                <a:spcPts val="0"/>
              </a:spcBef>
              <a:defRPr/>
            </a:pPr>
            <a:r>
              <a:rPr lang="en-US" sz="3050">
                <a:solidFill>
                  <a:srgbClr val="000000"/>
                </a:solidFill>
                <a:latin typeface="Clear Sans Thin"/>
              </a:rPr>
              <a:t>Não dê apenas as abreviação das ações</a:t>
            </a:r>
            <a:endParaRPr/>
          </a:p>
        </p:txBody>
      </p:sp>
      <p:sp>
        <p:nvSpPr>
          <p:cNvPr id="15" name="TextBox 15" hidden="0"/>
          <p:cNvSpPr txBox="1"/>
          <p:nvPr isPhoto="0" userDrawn="0"/>
        </p:nvSpPr>
        <p:spPr bwMode="auto">
          <a:xfrm rot="0">
            <a:off x="3915035" y="5015570"/>
            <a:ext cx="392859" cy="47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72"/>
              </a:lnSpc>
              <a:spcBef>
                <a:spcPts val="0"/>
              </a:spcBef>
              <a:defRPr/>
            </a:pPr>
            <a:r>
              <a:rPr lang="en-US" sz="2600" u="none">
                <a:solidFill>
                  <a:srgbClr val="FBF6F3"/>
                </a:solidFill>
                <a:latin typeface="Clear Sans Thin Bold"/>
              </a:rPr>
              <a:t>2</a:t>
            </a:r>
            <a:endParaRPr/>
          </a:p>
        </p:txBody>
      </p:sp>
      <p:sp>
        <p:nvSpPr>
          <p:cNvPr id="16" name="TextBox 16" hidden="0"/>
          <p:cNvSpPr txBox="1"/>
          <p:nvPr isPhoto="0" userDrawn="0"/>
        </p:nvSpPr>
        <p:spPr bwMode="auto">
          <a:xfrm rot="0">
            <a:off x="4853513" y="6707508"/>
            <a:ext cx="9601159" cy="68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052"/>
              </a:lnSpc>
              <a:spcBef>
                <a:spcPts val="0"/>
              </a:spcBef>
              <a:defRPr/>
            </a:pPr>
            <a:r>
              <a:rPr lang="en-US" sz="3050">
                <a:solidFill>
                  <a:srgbClr val="000000"/>
                </a:solidFill>
                <a:latin typeface="Clear Sans Thin"/>
              </a:rPr>
              <a:t>Alinhe pontos decimais ao mostrar colunas de números.</a:t>
            </a:r>
            <a:endParaRPr/>
          </a:p>
        </p:txBody>
      </p:sp>
      <p:sp>
        <p:nvSpPr>
          <p:cNvPr id="17" name="TextBox 17" hidden="0"/>
          <p:cNvSpPr txBox="1"/>
          <p:nvPr isPhoto="0" userDrawn="0"/>
        </p:nvSpPr>
        <p:spPr bwMode="auto">
          <a:xfrm rot="0">
            <a:off x="3915035" y="6859981"/>
            <a:ext cx="392859" cy="47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72"/>
              </a:lnSpc>
              <a:spcBef>
                <a:spcPts val="0"/>
              </a:spcBef>
              <a:defRPr/>
            </a:pPr>
            <a:r>
              <a:rPr lang="en-US" sz="2600" u="none">
                <a:solidFill>
                  <a:srgbClr val="FBF6F3"/>
                </a:solidFill>
                <a:latin typeface="Clear Sans Thin Bold"/>
              </a:rPr>
              <a:t>4</a:t>
            </a:r>
            <a:endParaRPr/>
          </a:p>
        </p:txBody>
      </p:sp>
      <p:sp>
        <p:nvSpPr>
          <p:cNvPr id="18" name="TextBox 18" hidden="0"/>
          <p:cNvSpPr txBox="1"/>
          <p:nvPr isPhoto="0" userDrawn="0"/>
        </p:nvSpPr>
        <p:spPr bwMode="auto">
          <a:xfrm rot="0" flipH="0" flipV="0">
            <a:off x="4853512" y="5783697"/>
            <a:ext cx="9055844" cy="768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052"/>
              </a:lnSpc>
              <a:spcBef>
                <a:spcPts val="0"/>
              </a:spcBef>
              <a:defRPr/>
            </a:pPr>
            <a:r>
              <a:rPr lang="en-US" sz="3050">
                <a:solidFill>
                  <a:srgbClr val="000000"/>
                </a:solidFill>
                <a:latin typeface="Clear Sans Thin"/>
              </a:rPr>
              <a:t>Use um separador de milhares apropriado</a:t>
            </a:r>
            <a:endParaRPr/>
          </a:p>
        </p:txBody>
      </p:sp>
      <p:sp>
        <p:nvSpPr>
          <p:cNvPr id="19" name="TextBox 19" hidden="0"/>
          <p:cNvSpPr txBox="1"/>
          <p:nvPr isPhoto="0" userDrawn="0"/>
        </p:nvSpPr>
        <p:spPr bwMode="auto">
          <a:xfrm rot="0">
            <a:off x="3915035" y="5937775"/>
            <a:ext cx="392859" cy="47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72"/>
              </a:lnSpc>
              <a:spcBef>
                <a:spcPts val="0"/>
              </a:spcBef>
              <a:defRPr/>
            </a:pPr>
            <a:r>
              <a:rPr lang="en-US" sz="2600" u="none">
                <a:solidFill>
                  <a:srgbClr val="FBF6F3"/>
                </a:solidFill>
                <a:latin typeface="Clear Sans Thin Bold"/>
              </a:rPr>
              <a:t>3</a:t>
            </a:r>
            <a:endParaRPr/>
          </a:p>
        </p:txBody>
      </p:sp>
      <p:sp>
        <p:nvSpPr>
          <p:cNvPr id="20" name="TextBox 20" hidden="0"/>
          <p:cNvSpPr txBox="1"/>
          <p:nvPr isPhoto="0" userDrawn="0"/>
        </p:nvSpPr>
        <p:spPr bwMode="auto">
          <a:xfrm rot="0" flipH="0" flipV="0">
            <a:off x="3702115" y="1925220"/>
            <a:ext cx="11014417" cy="1828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ts val="0"/>
              </a:spcBef>
              <a:defRPr/>
            </a:pPr>
            <a:r>
              <a:rPr lang="en-US" sz="6000" spc="348">
                <a:solidFill>
                  <a:srgbClr val="000000"/>
                </a:solidFill>
                <a:latin typeface="Anonymous Pro Bold"/>
              </a:rPr>
              <a:t>COTAÇÕES DE AÇÕES E EXIBIÇÃO DE NÚMEROS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ONLYOFFICE/7.1.0.215</Application>
  <DocSecurity>0</DocSecurity>
  <PresentationFormat>On-screen Show (4:3)</PresentationFormat>
  <Paragraphs>0</Paragraphs>
  <Slides>28</Slides>
  <Notes>28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de Slides Corporativo Preto e Branco</dc:title>
  <dc:subject/>
  <dc:creator/>
  <cp:keywords/>
  <dc:description/>
  <dc:identifier>DAFdFIA2hO0</dc:identifier>
  <dc:language/>
  <cp:lastModifiedBy/>
  <cp:revision>3</cp:revision>
  <dcterms:created xsi:type="dcterms:W3CDTF">2006-08-16T00:00:00Z</dcterms:created>
  <dcterms:modified xsi:type="dcterms:W3CDTF">2023-03-19T20:42:16Z</dcterms:modified>
  <cp:category/>
  <cp:contentStatus/>
  <cp:version/>
</cp:coreProperties>
</file>